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</p:sldIdLst>
  <p:sldSz cy="6858000" cx="12192000"/>
  <p:notesSz cx="6858000" cy="9144000"/>
  <p:embeddedFontLst>
    <p:embeddedFont>
      <p:font typeface="Play"/>
      <p:regular r:id="rId29"/>
      <p:bold r:id="rId30"/>
    </p:embeddedFont>
    <p:embeddedFont>
      <p:font typeface="PT Sans Narrow"/>
      <p:regular r:id="rId31"/>
      <p:bold r:id="rId32"/>
    </p:embeddedFont>
    <p:embeddedFont>
      <p:font typeface="Gill Sans"/>
      <p:regular r:id="rId33"/>
      <p:bold r:id="rId34"/>
    </p:embeddedFont>
    <p:embeddedFont>
      <p:font typeface="Open Sans"/>
      <p:regular r:id="rId35"/>
      <p:bold r:id="rId36"/>
      <p:italic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9" roundtripDataSignature="AMtx7mhvoUB1KGQG6FEu1EblBlTY2QfdZ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Play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PTSansNarrow-regular.fntdata"/><Relationship Id="rId30" Type="http://schemas.openxmlformats.org/officeDocument/2006/relationships/font" Target="fonts/Play-bold.fntdata"/><Relationship Id="rId11" Type="http://schemas.openxmlformats.org/officeDocument/2006/relationships/slide" Target="slides/slide7.xml"/><Relationship Id="rId33" Type="http://schemas.openxmlformats.org/officeDocument/2006/relationships/font" Target="fonts/GillSans-regular.fntdata"/><Relationship Id="rId10" Type="http://schemas.openxmlformats.org/officeDocument/2006/relationships/slide" Target="slides/slide6.xml"/><Relationship Id="rId32" Type="http://schemas.openxmlformats.org/officeDocument/2006/relationships/font" Target="fonts/PTSansNarrow-bold.fntdata"/><Relationship Id="rId13" Type="http://schemas.openxmlformats.org/officeDocument/2006/relationships/slide" Target="slides/slide9.xml"/><Relationship Id="rId35" Type="http://schemas.openxmlformats.org/officeDocument/2006/relationships/font" Target="fonts/OpenSans-regular.fntdata"/><Relationship Id="rId12" Type="http://schemas.openxmlformats.org/officeDocument/2006/relationships/slide" Target="slides/slide8.xml"/><Relationship Id="rId34" Type="http://schemas.openxmlformats.org/officeDocument/2006/relationships/font" Target="fonts/GillSans-bold.fntdata"/><Relationship Id="rId15" Type="http://schemas.openxmlformats.org/officeDocument/2006/relationships/slide" Target="slides/slide11.xml"/><Relationship Id="rId37" Type="http://schemas.openxmlformats.org/officeDocument/2006/relationships/font" Target="fonts/OpenSans-italic.fntdata"/><Relationship Id="rId14" Type="http://schemas.openxmlformats.org/officeDocument/2006/relationships/slide" Target="slides/slide10.xml"/><Relationship Id="rId36" Type="http://schemas.openxmlformats.org/officeDocument/2006/relationships/font" Target="fonts/OpenSans-bold.fntdata"/><Relationship Id="rId17" Type="http://schemas.openxmlformats.org/officeDocument/2006/relationships/slide" Target="slides/slide13.xml"/><Relationship Id="rId39" Type="http://customschemas.google.com/relationships/presentationmetadata" Target="metadata"/><Relationship Id="rId16" Type="http://schemas.openxmlformats.org/officeDocument/2006/relationships/slide" Target="slides/slide12.xml"/><Relationship Id="rId38" Type="http://schemas.openxmlformats.org/officeDocument/2006/relationships/font" Target="fonts/OpenSans-boldItalic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9" name="Google Shape;359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Google Shape;365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8ea165cf4_0_2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7" name="Google Shape;377;g358ea165cf4_0_2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g358ea165cf4_0_2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6" name="Google Shape;386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8" name="Google Shape;398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Transition : And here is the molecular network</a:t>
            </a:r>
            <a:endParaRPr/>
          </a:p>
        </p:txBody>
      </p:sp>
      <p:sp>
        <p:nvSpPr>
          <p:cNvPr id="399" name="Google Shape;399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Google Shape;426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58ea165cf4_0_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358ea165cf4_0_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358ea165cf4_1_4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Google Shape;434;g358ea165cf4_1_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9" name="Google Shape;439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8" name="Google Shape;448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9" name="Google Shape;449;p2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358ea165cf4_1_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g358ea165cf4_1_7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1" name="Google Shape;461;g358ea165cf4_1_7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358ea165cf4_1_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358ea165cf4_1_5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9" name="Google Shape;469;g358ea165cf4_1_5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58ea165cf4_0_18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g358ea165cf4_0_18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58ea165cf4_1_9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g358ea165cf4_1_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58ea165cf4_1_10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g358ea165cf4_1_10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58ea165cf4_1_3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g358ea165cf4_1_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58ea165cf4_0_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g358ea165cf4_0_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5" name="Google Shape;335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 type="picTx">
  <p:cSld name="PICTURE_WITH_CAPTION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3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4" name="Google Shape;74;p3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3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texte vertical" type="vertTx">
  <p:cSld name="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35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3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3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3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vertical et texte" type="vertTitleAndTx">
  <p:cSld name="VERTICAL_TITLE_AND_VERTICAL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3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3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3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3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">
  <p:cSld name="Titre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6"/>
          <p:cNvSpPr txBox="1"/>
          <p:nvPr>
            <p:ph idx="1" type="body"/>
          </p:nvPr>
        </p:nvSpPr>
        <p:spPr>
          <a:xfrm>
            <a:off x="600670" y="5929931"/>
            <a:ext cx="10985502" cy="3184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" name="Google Shape;23;p26"/>
          <p:cNvSpPr txBox="1"/>
          <p:nvPr>
            <p:ph type="title"/>
          </p:nvPr>
        </p:nvSpPr>
        <p:spPr>
          <a:xfrm>
            <a:off x="603248" y="1287496"/>
            <a:ext cx="10985502" cy="23241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Play"/>
              <a:buNone/>
              <a:defRPr sz="5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6"/>
          <p:cNvSpPr txBox="1"/>
          <p:nvPr>
            <p:ph idx="2" type="body"/>
          </p:nvPr>
        </p:nvSpPr>
        <p:spPr>
          <a:xfrm>
            <a:off x="600671" y="3611595"/>
            <a:ext cx="10985501" cy="9525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50"/>
              <a:buNone/>
              <a:defRPr b="1" sz="275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50"/>
              <a:buNone/>
              <a:defRPr b="1" sz="2750"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50"/>
              <a:buNone/>
              <a:defRPr b="1" sz="2750"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50"/>
              <a:buNone/>
              <a:defRPr b="1" sz="2750"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50"/>
              <a:buNone/>
              <a:defRPr b="1" sz="275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 type="blank">
  <p:cSld name="BLANK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 type="secHead">
  <p:cSld name="SECTION_HEADER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9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9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9" name="Google Shape;39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30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30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3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 type="twoTxTwoObj">
  <p:cSld name="TWO_OBJECTS_WITH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1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31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2" name="Google Shape;52;p31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31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4" name="Google Shape;54;p31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5" name="Google Shape;55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 type="titleOnly">
  <p:cSld name="TITLE_ONLY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 type="objTx">
  <p:cSld name="OBJECT_WITH_CAPTION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3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6" name="Google Shape;66;p3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7" name="Google Shape;67;p3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3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3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hyperlink" Target="https://commons.wikimedia.org/wiki/File:CC-BY.svg" TargetMode="External"/><Relationship Id="rId10" Type="http://schemas.openxmlformats.org/officeDocument/2006/relationships/hyperlink" Target="https://scholia.toolforge.org/author/Q97455964" TargetMode="External"/><Relationship Id="rId1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www.idiv.de/de/forschung/projekte/phenobs/" TargetMode="External"/><Relationship Id="rId4" Type="http://schemas.openxmlformats.org/officeDocument/2006/relationships/hyperlink" Target="https://doi.org/10.5281/zenodo.15420634" TargetMode="External"/><Relationship Id="rId9" Type="http://schemas.openxmlformats.org/officeDocument/2006/relationships/hyperlink" Target="https://scholia.toolforge.org/author/Q56451301" TargetMode="External"/><Relationship Id="rId5" Type="http://schemas.openxmlformats.org/officeDocument/2006/relationships/image" Target="../media/image7.png"/><Relationship Id="rId6" Type="http://schemas.openxmlformats.org/officeDocument/2006/relationships/hyperlink" Target="https://scholia.toolforge.org/author/Q20895785" TargetMode="External"/><Relationship Id="rId7" Type="http://schemas.openxmlformats.org/officeDocument/2006/relationships/hyperlink" Target="https://orcid.org/0009-0009-8832-7457" TargetMode="External"/><Relationship Id="rId8" Type="http://schemas.openxmlformats.org/officeDocument/2006/relationships/hyperlink" Target="https://orcid.org/0000-0003-3950-4065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8.jpg"/><Relationship Id="rId4" Type="http://schemas.openxmlformats.org/officeDocument/2006/relationships/image" Target="../media/image48.jpg"/><Relationship Id="rId5" Type="http://schemas.openxmlformats.org/officeDocument/2006/relationships/image" Target="../media/image54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4.png"/><Relationship Id="rId4" Type="http://schemas.openxmlformats.org/officeDocument/2006/relationships/image" Target="../media/image50.png"/><Relationship Id="rId9" Type="http://schemas.openxmlformats.org/officeDocument/2006/relationships/image" Target="../media/image71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3.png"/><Relationship Id="rId8" Type="http://schemas.openxmlformats.org/officeDocument/2006/relationships/image" Target="../media/image57.png"/><Relationship Id="rId11" Type="http://schemas.openxmlformats.org/officeDocument/2006/relationships/image" Target="../media/image58.png"/><Relationship Id="rId10" Type="http://schemas.openxmlformats.org/officeDocument/2006/relationships/image" Target="../media/image59.png"/><Relationship Id="rId12" Type="http://schemas.openxmlformats.org/officeDocument/2006/relationships/image" Target="../media/image6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www.inaturalist.org/projects/digital-botanical-gardens-initiative" TargetMode="External"/><Relationship Id="rId4" Type="http://schemas.openxmlformats.org/officeDocument/2006/relationships/image" Target="../media/image63.png"/><Relationship Id="rId5" Type="http://schemas.openxmlformats.org/officeDocument/2006/relationships/image" Target="../media/image62.png"/><Relationship Id="rId6" Type="http://schemas.openxmlformats.org/officeDocument/2006/relationships/hyperlink" Target="https://inaturalist.org/projects/digital-botanical-gardens-initiative" TargetMode="External"/><Relationship Id="rId7" Type="http://schemas.openxmlformats.org/officeDocument/2006/relationships/hyperlink" Target="https://www.inaturalist.org/observations/276996268" TargetMode="External"/><Relationship Id="rId8" Type="http://schemas.openxmlformats.org/officeDocument/2006/relationships/hyperlink" Target="https://www.inaturalist.org/observations?iconic_taxa=Animalia&amp;user_id=dbgi&amp;verifiable=any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65.jpg"/><Relationship Id="rId4" Type="http://schemas.openxmlformats.org/officeDocument/2006/relationships/image" Target="../media/image69.jpg"/><Relationship Id="rId5" Type="http://schemas.openxmlformats.org/officeDocument/2006/relationships/image" Target="../media/image66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s://dbgi.org/" TargetMode="External"/><Relationship Id="rId4" Type="http://schemas.openxmlformats.org/officeDocument/2006/relationships/hyperlink" Target="https://earthmetabolome.org/" TargetMode="External"/><Relationship Id="rId9" Type="http://schemas.openxmlformats.org/officeDocument/2006/relationships/hyperlink" Target="https://mastodon.social/@EvoMRI" TargetMode="External"/><Relationship Id="rId5" Type="http://schemas.openxmlformats.org/officeDocument/2006/relationships/hyperlink" Target="mailto:dbgi@protonmail.ch" TargetMode="External"/><Relationship Id="rId6" Type="http://schemas.openxmlformats.org/officeDocument/2006/relationships/hyperlink" Target="mailto:daniel.mietchen@fiz-karlsruhe.de" TargetMode="External"/><Relationship Id="rId7" Type="http://schemas.openxmlformats.org/officeDocument/2006/relationships/hyperlink" Target="https://earthstream.social/@dbgi" TargetMode="External"/><Relationship Id="rId8" Type="http://schemas.openxmlformats.org/officeDocument/2006/relationships/hyperlink" Target="https://earthstream.social/@earth_metabolome" TargetMode="External"/><Relationship Id="rId11" Type="http://schemas.openxmlformats.org/officeDocument/2006/relationships/hyperlink" Target="https://doi.org/10.5281/zenodo.15420634" TargetMode="External"/><Relationship Id="rId10" Type="http://schemas.openxmlformats.org/officeDocument/2006/relationships/hyperlink" Target="https://zenodo.org/communities/dbgi-zenodo-repository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commons.wikimedia.org/wiki/File:Becca_Hale_taking_a_water_sample_(9663299495).jpg" TargetMode="External"/><Relationship Id="rId4" Type="http://schemas.openxmlformats.org/officeDocument/2006/relationships/image" Target="../media/image19.jpg"/><Relationship Id="rId5" Type="http://schemas.openxmlformats.org/officeDocument/2006/relationships/hyperlink" Target="https://commons.wikimedia.org/wiki/File:Apex_reorientation_in_Pinus_pinaster_during_the_first_24h_after_plant_inclination_-_1471-2229-10-217-S1.ogv" TargetMode="External"/><Relationship Id="rId6" Type="http://schemas.openxmlformats.org/officeDocument/2006/relationships/image" Target="../media/image16.png"/><Relationship Id="rId7" Type="http://schemas.openxmlformats.org/officeDocument/2006/relationships/hyperlink" Target="https://www.earthmetabolome.org/" TargetMode="External"/><Relationship Id="rId8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hyperlink" Target="https://commons.wikimedia.org/wiki/File:Sampling_of_ant_communities_in_Bornean_primary_rain_forest_high_canopy_(cropped).png" TargetMode="External"/><Relationship Id="rId10" Type="http://schemas.openxmlformats.org/officeDocument/2006/relationships/image" Target="../media/image1.jpg"/><Relationship Id="rId13" Type="http://schemas.openxmlformats.org/officeDocument/2006/relationships/hyperlink" Target="https://commons.wikimedia.org/wiki/File:ORNL_greenhouse_(13953344067).jpg" TargetMode="External"/><Relationship Id="rId1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commons.wikimedia.org/wiki/File:Mesocosm_system_at_Universit%C3%A4t_Greifswald_2023-06-11_01.jpg" TargetMode="External"/><Relationship Id="rId4" Type="http://schemas.openxmlformats.org/officeDocument/2006/relationships/image" Target="../media/image45.jpg"/><Relationship Id="rId9" Type="http://schemas.openxmlformats.org/officeDocument/2006/relationships/hyperlink" Target="https://commons.wikimedia.org/wiki/File:Jardin_Botanique_Cantonal_Lausanne_-_IMAG3612.jpg" TargetMode="External"/><Relationship Id="rId14" Type="http://schemas.openxmlformats.org/officeDocument/2006/relationships/image" Target="../media/image17.jpg"/><Relationship Id="rId5" Type="http://schemas.openxmlformats.org/officeDocument/2006/relationships/hyperlink" Target="https://commons.wikimedia.org/wiki/File:Max_Planck_Institute_for_Chemical_Ecology_-_IMAG4379.jpg" TargetMode="External"/><Relationship Id="rId6" Type="http://schemas.openxmlformats.org/officeDocument/2006/relationships/image" Target="../media/image3.jpg"/><Relationship Id="rId7" Type="http://schemas.openxmlformats.org/officeDocument/2006/relationships/hyperlink" Target="https://commons.wikimedia.org/wiki/File:Plot_set-up_for_common_garden_experiment_-_13007_2019_433_Fig1.webp" TargetMode="External"/><Relationship Id="rId8" Type="http://schemas.openxmlformats.org/officeDocument/2006/relationships/image" Target="../media/image74.png"/></Relationships>
</file>

<file path=ppt/slides/_rels/slide5.xml.rels><?xml version="1.0" encoding="UTF-8" standalone="yes"?><Relationships xmlns="http://schemas.openxmlformats.org/package/2006/relationships"><Relationship Id="rId11" Type="http://schemas.openxmlformats.org/officeDocument/2006/relationships/hyperlink" Target="https://commons.wikimedia.org/wiki/File:Sampling_of_ant_communities_in_Bornean_primary_rain_forest_high_canopy_(cropped).png" TargetMode="External"/><Relationship Id="rId10" Type="http://schemas.openxmlformats.org/officeDocument/2006/relationships/image" Target="../media/image1.jpg"/><Relationship Id="rId13" Type="http://schemas.openxmlformats.org/officeDocument/2006/relationships/hyperlink" Target="https://commons.wikimedia.org/wiki/File:ORNL_greenhouse_(13953344067).jpg" TargetMode="External"/><Relationship Id="rId1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commons.wikimedia.org/wiki/File:Mesocosm_system_at_Universit%C3%A4t_Greifswald_2023-06-11_01.jpg" TargetMode="External"/><Relationship Id="rId4" Type="http://schemas.openxmlformats.org/officeDocument/2006/relationships/image" Target="../media/image45.jpg"/><Relationship Id="rId9" Type="http://schemas.openxmlformats.org/officeDocument/2006/relationships/hyperlink" Target="https://commons.wikimedia.org/wiki/File:Jardin_Botanique_Cantonal_Lausanne_-_IMAG3612.jpg" TargetMode="External"/><Relationship Id="rId15" Type="http://schemas.openxmlformats.org/officeDocument/2006/relationships/image" Target="../media/image2.png"/><Relationship Id="rId14" Type="http://schemas.openxmlformats.org/officeDocument/2006/relationships/image" Target="../media/image17.jpg"/><Relationship Id="rId16" Type="http://schemas.openxmlformats.org/officeDocument/2006/relationships/hyperlink" Target="https://dbgi.org/" TargetMode="External"/><Relationship Id="rId5" Type="http://schemas.openxmlformats.org/officeDocument/2006/relationships/hyperlink" Target="https://commons.wikimedia.org/wiki/File:Max_Planck_Institute_for_Chemical_Ecology_-_IMAG4379.jpg" TargetMode="External"/><Relationship Id="rId6" Type="http://schemas.openxmlformats.org/officeDocument/2006/relationships/image" Target="../media/image3.jpg"/><Relationship Id="rId7" Type="http://schemas.openxmlformats.org/officeDocument/2006/relationships/hyperlink" Target="https://commons.wikimedia.org/wiki/File:Plot_set-up_for_common_garden_experiment_-_13007_2019_433_Fig1.webp" TargetMode="External"/><Relationship Id="rId8" Type="http://schemas.openxmlformats.org/officeDocument/2006/relationships/image" Target="../media/image7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20" Type="http://schemas.openxmlformats.org/officeDocument/2006/relationships/image" Target="../media/image27.png"/><Relationship Id="rId22" Type="http://schemas.openxmlformats.org/officeDocument/2006/relationships/image" Target="../media/image31.png"/><Relationship Id="rId21" Type="http://schemas.openxmlformats.org/officeDocument/2006/relationships/image" Target="../media/image25.png"/><Relationship Id="rId24" Type="http://schemas.openxmlformats.org/officeDocument/2006/relationships/image" Target="../media/image32.png"/><Relationship Id="rId23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Relationship Id="rId26" Type="http://schemas.openxmlformats.org/officeDocument/2006/relationships/image" Target="../media/image37.png"/><Relationship Id="rId25" Type="http://schemas.openxmlformats.org/officeDocument/2006/relationships/image" Target="../media/image33.png"/><Relationship Id="rId28" Type="http://schemas.openxmlformats.org/officeDocument/2006/relationships/image" Target="../media/image39.png"/><Relationship Id="rId27" Type="http://schemas.openxmlformats.org/officeDocument/2006/relationships/image" Target="../media/image36.png"/><Relationship Id="rId5" Type="http://schemas.openxmlformats.org/officeDocument/2006/relationships/image" Target="../media/image6.png"/><Relationship Id="rId6" Type="http://schemas.openxmlformats.org/officeDocument/2006/relationships/image" Target="../media/image21.png"/><Relationship Id="rId29" Type="http://schemas.openxmlformats.org/officeDocument/2006/relationships/image" Target="../media/image35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31" Type="http://schemas.openxmlformats.org/officeDocument/2006/relationships/image" Target="../media/image42.png"/><Relationship Id="rId30" Type="http://schemas.openxmlformats.org/officeDocument/2006/relationships/image" Target="../media/image38.png"/><Relationship Id="rId11" Type="http://schemas.openxmlformats.org/officeDocument/2006/relationships/image" Target="../media/image22.png"/><Relationship Id="rId33" Type="http://schemas.openxmlformats.org/officeDocument/2006/relationships/hyperlink" Target="https://commons.wikimedia.org/wiki/File:Lotus_initiative_logo.svg" TargetMode="External"/><Relationship Id="rId10" Type="http://schemas.openxmlformats.org/officeDocument/2006/relationships/image" Target="../media/image11.png"/><Relationship Id="rId32" Type="http://schemas.openxmlformats.org/officeDocument/2006/relationships/image" Target="../media/image41.png"/><Relationship Id="rId13" Type="http://schemas.openxmlformats.org/officeDocument/2006/relationships/image" Target="../media/image14.png"/><Relationship Id="rId35" Type="http://schemas.openxmlformats.org/officeDocument/2006/relationships/hyperlink" Target="https://commons.wikimedia.org/wiki/File:Scholia_logo.svg" TargetMode="External"/><Relationship Id="rId12" Type="http://schemas.openxmlformats.org/officeDocument/2006/relationships/image" Target="../media/image12.png"/><Relationship Id="rId34" Type="http://schemas.openxmlformats.org/officeDocument/2006/relationships/image" Target="../media/image73.png"/><Relationship Id="rId15" Type="http://schemas.openxmlformats.org/officeDocument/2006/relationships/image" Target="../media/image30.png"/><Relationship Id="rId37" Type="http://schemas.openxmlformats.org/officeDocument/2006/relationships/hyperlink" Target="https://commons.wikimedia.org/wiki/File:That%27s_exactly_where_you_are._(5954324854).jpg" TargetMode="External"/><Relationship Id="rId14" Type="http://schemas.openxmlformats.org/officeDocument/2006/relationships/image" Target="../media/image15.png"/><Relationship Id="rId36" Type="http://schemas.openxmlformats.org/officeDocument/2006/relationships/image" Target="../media/image72.png"/><Relationship Id="rId17" Type="http://schemas.openxmlformats.org/officeDocument/2006/relationships/image" Target="../media/image20.png"/><Relationship Id="rId16" Type="http://schemas.openxmlformats.org/officeDocument/2006/relationships/image" Target="../media/image18.png"/><Relationship Id="rId38" Type="http://schemas.openxmlformats.org/officeDocument/2006/relationships/image" Target="../media/image43.jpg"/><Relationship Id="rId19" Type="http://schemas.openxmlformats.org/officeDocument/2006/relationships/image" Target="../media/image24.png"/><Relationship Id="rId18" Type="http://schemas.openxmlformats.org/officeDocument/2006/relationships/image" Target="../media/image2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1.png"/><Relationship Id="rId4" Type="http://schemas.openxmlformats.org/officeDocument/2006/relationships/image" Target="../media/image47.png"/><Relationship Id="rId5" Type="http://schemas.openxmlformats.org/officeDocument/2006/relationships/image" Target="../media/image44.png"/><Relationship Id="rId6" Type="http://schemas.openxmlformats.org/officeDocument/2006/relationships/image" Target="../media/image4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 txBox="1"/>
          <p:nvPr>
            <p:ph type="ctrTitle"/>
          </p:nvPr>
        </p:nvSpPr>
        <p:spPr>
          <a:xfrm>
            <a:off x="638867" y="639200"/>
            <a:ext cx="7676100" cy="3573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lay"/>
              <a:buNone/>
            </a:pPr>
            <a:r>
              <a:rPr lang="en-US" sz="6600"/>
              <a:t>The current state of the Digital Botanical Gardens Initiative</a:t>
            </a:r>
            <a:endParaRPr/>
          </a:p>
        </p:txBody>
      </p:sp>
      <p:sp>
        <p:nvSpPr>
          <p:cNvPr id="95" name="Google Shape;95;p1"/>
          <p:cNvSpPr txBox="1"/>
          <p:nvPr>
            <p:ph idx="1" type="subTitle"/>
          </p:nvPr>
        </p:nvSpPr>
        <p:spPr>
          <a:xfrm>
            <a:off x="-427925" y="5469350"/>
            <a:ext cx="11497800" cy="52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Phenobs</a:t>
            </a:r>
            <a:r>
              <a:rPr lang="en-US"/>
              <a:t> Symposium - 15 May 2025 - doi: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10.5281/zenodo.15420634</a:t>
            </a:r>
            <a:endParaRPr/>
          </a:p>
        </p:txBody>
      </p:sp>
      <p:sp>
        <p:nvSpPr>
          <p:cNvPr id="96" name="Google Shape;96;p1"/>
          <p:cNvSpPr/>
          <p:nvPr/>
        </p:nvSpPr>
        <p:spPr>
          <a:xfrm>
            <a:off x="643278" y="4409267"/>
            <a:ext cx="3255095" cy="18288"/>
          </a:xfrm>
          <a:custGeom>
            <a:rect b="b" l="l" r="r" t="t"/>
            <a:pathLst>
              <a:path extrusionOk="0" fill="none" h="18288" w="3255095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extrusionOk="0" h="18288" w="3255095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381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ne image contenant texte, cercle, Police, logo&#10;&#10;Description générée automatiquement" id="97" name="Google Shape;97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423626" y="159371"/>
            <a:ext cx="3613874" cy="366892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"/>
          <p:cNvSpPr txBox="1"/>
          <p:nvPr>
            <p:ph idx="1" type="subTitle"/>
          </p:nvPr>
        </p:nvSpPr>
        <p:spPr>
          <a:xfrm>
            <a:off x="1019875" y="6155150"/>
            <a:ext cx="11497800" cy="52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None/>
            </a:pPr>
            <a:r>
              <a:rPr lang="en-US" u="sng">
                <a:solidFill>
                  <a:schemeClr val="hlink"/>
                </a:solidFill>
                <a:hlinkClick r:id="rId6"/>
              </a:rPr>
              <a:t>Daniel Mietchen</a:t>
            </a:r>
            <a:r>
              <a:rPr lang="en-US"/>
              <a:t>, </a:t>
            </a:r>
            <a:r>
              <a:rPr lang="en-US" u="sng">
                <a:solidFill>
                  <a:schemeClr val="hlink"/>
                </a:solidFill>
                <a:hlinkClick r:id="rId7"/>
              </a:rPr>
              <a:t>Héloïse Coen</a:t>
            </a:r>
            <a:r>
              <a:rPr lang="en-US"/>
              <a:t>, </a:t>
            </a:r>
            <a:r>
              <a:rPr lang="en-US" u="sng">
                <a:solidFill>
                  <a:schemeClr val="hlink"/>
                </a:solidFill>
                <a:hlinkClick r:id="rId8"/>
              </a:rPr>
              <a:t>Edouard Brülhart</a:t>
            </a:r>
            <a:r>
              <a:rPr lang="en-US"/>
              <a:t>, </a:t>
            </a:r>
            <a:r>
              <a:rPr lang="en-US" u="sng">
                <a:solidFill>
                  <a:schemeClr val="hlink"/>
                </a:solidFill>
                <a:hlinkClick r:id="rId9"/>
              </a:rPr>
              <a:t>Pierre-Marie Allard</a:t>
            </a:r>
            <a:r>
              <a:rPr lang="en-US"/>
              <a:t>, </a:t>
            </a:r>
            <a:r>
              <a:rPr lang="en-US" u="sng">
                <a:solidFill>
                  <a:schemeClr val="hlink"/>
                </a:solidFill>
                <a:hlinkClick r:id="rId10"/>
              </a:rPr>
              <a:t>Adriano Rutz</a:t>
            </a:r>
            <a:endParaRPr/>
          </a:p>
        </p:txBody>
      </p:sp>
      <p:pic>
        <p:nvPicPr>
          <p:cNvPr id="99" name="Google Shape;99;p1">
            <a:hlinkClick r:id="rId11"/>
          </p:cNvPr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0349250" y="5469350"/>
            <a:ext cx="1614150" cy="56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p5"/>
          <p:cNvSpPr txBox="1"/>
          <p:nvPr>
            <p:ph type="title"/>
          </p:nvPr>
        </p:nvSpPr>
        <p:spPr>
          <a:xfrm>
            <a:off x="838200" y="451381"/>
            <a:ext cx="10512552" cy="40665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Play"/>
              <a:buNone/>
            </a:pPr>
            <a:r>
              <a:rPr lang="en-US" sz="6600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rPr>
              <a:t>Setting up the extraction</a:t>
            </a:r>
            <a:endParaRPr/>
          </a:p>
        </p:txBody>
      </p:sp>
      <p:sp>
        <p:nvSpPr>
          <p:cNvPr id="355" name="Google Shape;355;p5"/>
          <p:cNvSpPr/>
          <p:nvPr/>
        </p:nvSpPr>
        <p:spPr>
          <a:xfrm>
            <a:off x="838200" y="4718595"/>
            <a:ext cx="5410200" cy="18288"/>
          </a:xfrm>
          <a:custGeom>
            <a:rect b="b" l="l" r="r" t="t"/>
            <a:pathLst>
              <a:path extrusionOk="0" fill="none" h="18288" w="541020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extrusionOk="0" h="18288" w="541020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412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5"/>
          <p:cNvSpPr txBox="1"/>
          <p:nvPr/>
        </p:nvSpPr>
        <p:spPr>
          <a:xfrm>
            <a:off x="838200" y="4885875"/>
            <a:ext cx="10218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From sample to metabolic profile</a:t>
            </a:r>
            <a:endParaRPr sz="24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Google Shape;36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659" y="272005"/>
            <a:ext cx="9692152" cy="6584067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6"/>
          <p:cNvSpPr txBox="1"/>
          <p:nvPr/>
        </p:nvSpPr>
        <p:spPr>
          <a:xfrm>
            <a:off x="618" y="2633309"/>
            <a:ext cx="2676163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Laboratory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1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10"/>
          <p:cNvSpPr txBox="1"/>
          <p:nvPr>
            <p:ph type="title"/>
          </p:nvPr>
        </p:nvSpPr>
        <p:spPr>
          <a:xfrm>
            <a:off x="838200" y="451381"/>
            <a:ext cx="10512552" cy="40665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Play"/>
              <a:buNone/>
            </a:pPr>
            <a:r>
              <a:rPr lang="en-US" sz="6600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rPr>
              <a:t>Sample tracking at scale</a:t>
            </a:r>
            <a:endParaRPr/>
          </a:p>
        </p:txBody>
      </p:sp>
      <p:sp>
        <p:nvSpPr>
          <p:cNvPr id="369" name="Google Shape;369;p10"/>
          <p:cNvSpPr/>
          <p:nvPr/>
        </p:nvSpPr>
        <p:spPr>
          <a:xfrm>
            <a:off x="838200" y="4718595"/>
            <a:ext cx="5410200" cy="18288"/>
          </a:xfrm>
          <a:custGeom>
            <a:rect b="b" l="l" r="r" t="t"/>
            <a:pathLst>
              <a:path extrusionOk="0" fill="none" h="18288" w="541020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extrusionOk="0" h="18288" w="541020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412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ne image contenant plante, texte, capture d’écran, palmier&#10;&#10;Description générée automatiquement" id="374" name="Google Shape;374;p11"/>
          <p:cNvPicPr preferRelativeResize="0"/>
          <p:nvPr/>
        </p:nvPicPr>
        <p:blipFill rotWithShape="1">
          <a:blip r:embed="rId3">
            <a:alphaModFix/>
          </a:blip>
          <a:srcRect b="0" l="0" r="0"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Google Shape;380;g358ea165cf4_0_2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84232" y="152400"/>
            <a:ext cx="3424968" cy="586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g358ea165cf4_0_2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9575" y="152400"/>
            <a:ext cx="3729615" cy="586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g358ea165cf4_0_2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34605" y="152400"/>
            <a:ext cx="3609603" cy="5867974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g358ea165cf4_0_211"/>
          <p:cNvSpPr txBox="1"/>
          <p:nvPr/>
        </p:nvSpPr>
        <p:spPr>
          <a:xfrm>
            <a:off x="1709544" y="6092250"/>
            <a:ext cx="9519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dk1"/>
                </a:solidFill>
              </a:rPr>
              <a:t>… in a digital way that works in the field and in the lab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13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p13"/>
          <p:cNvSpPr txBox="1"/>
          <p:nvPr>
            <p:ph type="title"/>
          </p:nvPr>
        </p:nvSpPr>
        <p:spPr>
          <a:xfrm>
            <a:off x="838200" y="451381"/>
            <a:ext cx="10512552" cy="40665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Play"/>
              <a:buNone/>
            </a:pPr>
            <a:r>
              <a:rPr lang="en-US" sz="6600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rPr>
              <a:t>Setting up the data analyis</a:t>
            </a:r>
            <a:endParaRPr sz="6600">
              <a:solidFill>
                <a:schemeClr val="dk1"/>
              </a:solidFill>
              <a:latin typeface="Play"/>
              <a:ea typeface="Play"/>
              <a:cs typeface="Play"/>
              <a:sym typeface="Play"/>
            </a:endParaRPr>
          </a:p>
        </p:txBody>
      </p:sp>
      <p:sp>
        <p:nvSpPr>
          <p:cNvPr id="390" name="Google Shape;390;p13"/>
          <p:cNvSpPr/>
          <p:nvPr/>
        </p:nvSpPr>
        <p:spPr>
          <a:xfrm>
            <a:off x="838200" y="4718595"/>
            <a:ext cx="5410200" cy="18288"/>
          </a:xfrm>
          <a:custGeom>
            <a:rect b="b" l="l" r="r" t="t"/>
            <a:pathLst>
              <a:path extrusionOk="0" fill="none" h="18288" w="541020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extrusionOk="0" h="18288" w="541020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412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Google Shape;395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0514" y="0"/>
            <a:ext cx="11170972" cy="6871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Mass spectrometry data treatment</a:t>
            </a:r>
            <a:endParaRPr/>
          </a:p>
        </p:txBody>
      </p:sp>
      <p:pic>
        <p:nvPicPr>
          <p:cNvPr id="402" name="Google Shape;402;p1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54631"/>
          <a:stretch/>
        </p:blipFill>
        <p:spPr>
          <a:xfrm>
            <a:off x="2972363" y="3463748"/>
            <a:ext cx="5195918" cy="1474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53165" y="1659570"/>
            <a:ext cx="1212912" cy="1149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66077" y="1669095"/>
            <a:ext cx="1130358" cy="11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951380" y="1690688"/>
            <a:ext cx="1136708" cy="1143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1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112831" y="1680246"/>
            <a:ext cx="1117657" cy="11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Google Shape;407;p1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293333" y="1706563"/>
            <a:ext cx="1117657" cy="1111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1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474726" y="1711364"/>
            <a:ext cx="1130358" cy="1117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1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662469" y="1695075"/>
            <a:ext cx="1130358" cy="113035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0" name="Google Shape;410;p16"/>
          <p:cNvCxnSpPr>
            <a:endCxn id="403" idx="2"/>
          </p:cNvCxnSpPr>
          <p:nvPr/>
        </p:nvCxnSpPr>
        <p:spPr>
          <a:xfrm rot="10800000">
            <a:off x="2159621" y="2808979"/>
            <a:ext cx="1985400" cy="8151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411" name="Google Shape;411;p16"/>
          <p:cNvCxnSpPr>
            <a:stCxn id="402" idx="0"/>
          </p:cNvCxnSpPr>
          <p:nvPr/>
        </p:nvCxnSpPr>
        <p:spPr>
          <a:xfrm flipH="1" rot="10800000">
            <a:off x="5570322" y="2846348"/>
            <a:ext cx="3657300" cy="6174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pic>
        <p:nvPicPr>
          <p:cNvPr id="412" name="Google Shape;412;p16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9461936" y="5390264"/>
            <a:ext cx="2174583" cy="70109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3" name="Google Shape;413;p16"/>
          <p:cNvCxnSpPr>
            <a:stCxn id="409" idx="2"/>
            <a:endCxn id="412" idx="0"/>
          </p:cNvCxnSpPr>
          <p:nvPr/>
        </p:nvCxnSpPr>
        <p:spPr>
          <a:xfrm>
            <a:off x="9227648" y="2825433"/>
            <a:ext cx="1321500" cy="25647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pic>
        <p:nvPicPr>
          <p:cNvPr id="414" name="Google Shape;414;p16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6478225" y="5337565"/>
            <a:ext cx="2006703" cy="80649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5" name="Google Shape;415;p16"/>
          <p:cNvCxnSpPr>
            <a:stCxn id="412" idx="1"/>
            <a:endCxn id="414" idx="3"/>
          </p:cNvCxnSpPr>
          <p:nvPr/>
        </p:nvCxnSpPr>
        <p:spPr>
          <a:xfrm rot="10800000">
            <a:off x="8484836" y="5740812"/>
            <a:ext cx="977100" cy="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416" name="Google Shape;416;p16"/>
          <p:cNvCxnSpPr>
            <a:stCxn id="414" idx="0"/>
          </p:cNvCxnSpPr>
          <p:nvPr/>
        </p:nvCxnSpPr>
        <p:spPr>
          <a:xfrm rot="10800000">
            <a:off x="7481577" y="4601965"/>
            <a:ext cx="0" cy="7356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18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2" name="Google Shape;422;p18"/>
          <p:cNvSpPr txBox="1"/>
          <p:nvPr>
            <p:ph type="title"/>
          </p:nvPr>
        </p:nvSpPr>
        <p:spPr>
          <a:xfrm>
            <a:off x="838200" y="451381"/>
            <a:ext cx="10512552" cy="40665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Play"/>
              <a:buNone/>
            </a:pPr>
            <a:r>
              <a:rPr lang="en-US" sz="6600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rPr>
              <a:t>Current status</a:t>
            </a:r>
            <a:endParaRPr sz="6600">
              <a:solidFill>
                <a:schemeClr val="dk1"/>
              </a:solidFill>
              <a:latin typeface="Play"/>
              <a:ea typeface="Play"/>
              <a:cs typeface="Play"/>
              <a:sym typeface="Play"/>
            </a:endParaRPr>
          </a:p>
        </p:txBody>
      </p:sp>
      <p:sp>
        <p:nvSpPr>
          <p:cNvPr id="423" name="Google Shape;423;p18"/>
          <p:cNvSpPr/>
          <p:nvPr/>
        </p:nvSpPr>
        <p:spPr>
          <a:xfrm>
            <a:off x="838200" y="4718595"/>
            <a:ext cx="5410200" cy="18288"/>
          </a:xfrm>
          <a:custGeom>
            <a:rect b="b" l="l" r="r" t="t"/>
            <a:pathLst>
              <a:path extrusionOk="0" fill="none" h="18288" w="541020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extrusionOk="0" h="18288" w="541020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412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Google Shape;428;p19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8600" y="152400"/>
            <a:ext cx="7878801" cy="614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98575" y="152400"/>
            <a:ext cx="3838100" cy="4873301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19"/>
          <p:cNvSpPr txBox="1"/>
          <p:nvPr/>
        </p:nvSpPr>
        <p:spPr>
          <a:xfrm>
            <a:off x="16275" y="6280725"/>
            <a:ext cx="10731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u="sng">
                <a:solidFill>
                  <a:schemeClr val="hlink"/>
                </a:solidFill>
                <a:hlinkClick r:id="rId6"/>
              </a:rPr>
              <a:t>https://inaturalist.org/projects/digital-botanical-gardens-initiative</a:t>
            </a:r>
            <a:r>
              <a:rPr lang="en-US" sz="2600">
                <a:solidFill>
                  <a:schemeClr val="dk1"/>
                </a:solidFill>
              </a:rPr>
              <a:t> 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1" name="Google Shape;431;p19"/>
          <p:cNvSpPr txBox="1"/>
          <p:nvPr/>
        </p:nvSpPr>
        <p:spPr>
          <a:xfrm>
            <a:off x="8174605" y="5061515"/>
            <a:ext cx="34743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dk1"/>
                </a:solidFill>
              </a:rPr>
              <a:t>Mostly plants </a:t>
            </a:r>
            <a:r>
              <a:rPr lang="en-US" sz="2600" u="sng">
                <a:solidFill>
                  <a:schemeClr val="hlink"/>
                </a:solidFill>
                <a:hlinkClick r:id="rId7"/>
              </a:rPr>
              <a:t>like this</a:t>
            </a:r>
            <a:r>
              <a:rPr lang="en-US" sz="2600">
                <a:solidFill>
                  <a:schemeClr val="dk1"/>
                </a:solidFill>
              </a:rPr>
              <a:t> but </a:t>
            </a:r>
            <a:r>
              <a:rPr lang="en-US" sz="2600" u="sng">
                <a:solidFill>
                  <a:schemeClr val="hlink"/>
                </a:solidFill>
                <a:hlinkClick r:id="rId8"/>
              </a:rPr>
              <a:t>some fauna</a:t>
            </a:r>
            <a:r>
              <a:rPr lang="en-US" sz="2600">
                <a:solidFill>
                  <a:schemeClr val="dk1"/>
                </a:solidFill>
              </a:rPr>
              <a:t> too.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58ea165cf4_0_2"/>
          <p:cNvSpPr/>
          <p:nvPr/>
        </p:nvSpPr>
        <p:spPr>
          <a:xfrm>
            <a:off x="0" y="0"/>
            <a:ext cx="12189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g358ea165cf4_0_2"/>
          <p:cNvSpPr txBox="1"/>
          <p:nvPr>
            <p:ph type="title"/>
          </p:nvPr>
        </p:nvSpPr>
        <p:spPr>
          <a:xfrm>
            <a:off x="838200" y="451381"/>
            <a:ext cx="10512600" cy="406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Play"/>
              <a:buNone/>
            </a:pPr>
            <a:r>
              <a:rPr lang="en-US" sz="6600"/>
              <a:t>Background</a:t>
            </a:r>
            <a:endParaRPr/>
          </a:p>
        </p:txBody>
      </p:sp>
      <p:sp>
        <p:nvSpPr>
          <p:cNvPr id="106" name="Google Shape;106;g358ea165cf4_0_2"/>
          <p:cNvSpPr/>
          <p:nvPr/>
        </p:nvSpPr>
        <p:spPr>
          <a:xfrm>
            <a:off x="838200" y="4718595"/>
            <a:ext cx="5410200" cy="18288"/>
          </a:xfrm>
          <a:custGeom>
            <a:rect b="b" l="l" r="r" t="t"/>
            <a:pathLst>
              <a:path extrusionOk="0" fill="none" h="18288" w="541020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extrusionOk="0" h="18288" w="541020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412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g358ea165cf4_0_2"/>
          <p:cNvSpPr txBox="1"/>
          <p:nvPr/>
        </p:nvSpPr>
        <p:spPr>
          <a:xfrm>
            <a:off x="486275" y="4809675"/>
            <a:ext cx="11526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2400">
                <a:solidFill>
                  <a:schemeClr val="dk1"/>
                </a:solidFill>
              </a:rPr>
              <a:t>Botanical gardens as platforms for ecological research - a metabolomic perspective</a:t>
            </a:r>
            <a:endParaRPr sz="2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ne image contenant texte, capture d’écran, diagramme, Tracé&#10;&#10;Description générée automatiquement" id="436" name="Google Shape;436;g358ea165cf4_1_4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4060" y="680124"/>
            <a:ext cx="11323800" cy="567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Google Shape;442;p20"/>
          <p:cNvSpPr txBox="1"/>
          <p:nvPr>
            <p:ph type="title"/>
          </p:nvPr>
        </p:nvSpPr>
        <p:spPr>
          <a:xfrm>
            <a:off x="638882" y="639193"/>
            <a:ext cx="3571810" cy="357351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Play"/>
              <a:buNone/>
            </a:pPr>
            <a:r>
              <a:rPr lang="en-US" sz="6600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rPr>
              <a:t>Side projects</a:t>
            </a:r>
            <a:endParaRPr/>
          </a:p>
        </p:txBody>
      </p:sp>
      <p:sp>
        <p:nvSpPr>
          <p:cNvPr id="443" name="Google Shape;443;p20"/>
          <p:cNvSpPr txBox="1"/>
          <p:nvPr>
            <p:ph idx="1" type="body"/>
          </p:nvPr>
        </p:nvSpPr>
        <p:spPr>
          <a:xfrm>
            <a:off x="638882" y="4631161"/>
            <a:ext cx="3571810" cy="15593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Test our methods outside botanical gardens</a:t>
            </a:r>
            <a:endParaRPr/>
          </a:p>
        </p:txBody>
      </p:sp>
      <p:sp>
        <p:nvSpPr>
          <p:cNvPr id="444" name="Google Shape;444;p20"/>
          <p:cNvSpPr/>
          <p:nvPr/>
        </p:nvSpPr>
        <p:spPr>
          <a:xfrm>
            <a:off x="643278" y="4409267"/>
            <a:ext cx="3255095" cy="18288"/>
          </a:xfrm>
          <a:custGeom>
            <a:rect b="b" l="l" r="r" t="t"/>
            <a:pathLst>
              <a:path extrusionOk="0" fill="none" h="18288" w="3255095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extrusionOk="0" h="18288" w="3255095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381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ne image contenant texte, cercle, Police, capture d’écran&#10;&#10;Description générée automatiquement" id="445" name="Google Shape;44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83010" y="0"/>
            <a:ext cx="7221238" cy="68240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22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22"/>
          <p:cNvSpPr txBox="1"/>
          <p:nvPr>
            <p:ph type="title"/>
          </p:nvPr>
        </p:nvSpPr>
        <p:spPr>
          <a:xfrm>
            <a:off x="612648" y="365124"/>
            <a:ext cx="5221224" cy="20665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Play"/>
              <a:buNone/>
            </a:pPr>
            <a:r>
              <a:rPr lang="en-US" sz="5400"/>
              <a:t>EMI Vinesh – June 2024 </a:t>
            </a:r>
            <a:endParaRPr/>
          </a:p>
        </p:txBody>
      </p:sp>
      <p:pic>
        <p:nvPicPr>
          <p:cNvPr id="453" name="Google Shape;453;p22"/>
          <p:cNvPicPr preferRelativeResize="0"/>
          <p:nvPr/>
        </p:nvPicPr>
        <p:blipFill rotWithShape="1">
          <a:blip r:embed="rId3">
            <a:alphaModFix/>
          </a:blip>
          <a:srcRect b="-4" l="17775" r="295" t="0"/>
          <a:stretch/>
        </p:blipFill>
        <p:spPr>
          <a:xfrm>
            <a:off x="6394317" y="4"/>
            <a:ext cx="2757736" cy="2524633"/>
          </a:xfrm>
          <a:custGeom>
            <a:rect b="b" l="l" r="r" t="t"/>
            <a:pathLst>
              <a:path extrusionOk="0" h="2524633" w="2757736">
                <a:moveTo>
                  <a:pt x="21123" y="0"/>
                </a:moveTo>
                <a:lnTo>
                  <a:pt x="2731055" y="0"/>
                </a:lnTo>
                <a:lnTo>
                  <a:pt x="2730838" y="5093"/>
                </a:lnTo>
                <a:cubicBezTo>
                  <a:pt x="2730487" y="45377"/>
                  <a:pt x="2732295" y="85646"/>
                  <a:pt x="2738658" y="125789"/>
                </a:cubicBezTo>
                <a:cubicBezTo>
                  <a:pt x="2756621" y="238377"/>
                  <a:pt x="2761924" y="352450"/>
                  <a:pt x="2754463" y="466085"/>
                </a:cubicBezTo>
                <a:cubicBezTo>
                  <a:pt x="2744150" y="620982"/>
                  <a:pt x="2730085" y="775628"/>
                  <a:pt x="2725799" y="930904"/>
                </a:cubicBezTo>
                <a:cubicBezTo>
                  <a:pt x="2721780" y="1082146"/>
                  <a:pt x="2734774" y="1233389"/>
                  <a:pt x="2744685" y="1383875"/>
                </a:cubicBezTo>
                <a:cubicBezTo>
                  <a:pt x="2759152" y="1603429"/>
                  <a:pt x="2748838" y="1823108"/>
                  <a:pt x="2739863" y="2042788"/>
                </a:cubicBezTo>
                <a:cubicBezTo>
                  <a:pt x="2736448" y="2125925"/>
                  <a:pt x="2737930" y="2209061"/>
                  <a:pt x="2740205" y="2292197"/>
                </a:cubicBezTo>
                <a:lnTo>
                  <a:pt x="2744484" y="2501376"/>
                </a:lnTo>
                <a:lnTo>
                  <a:pt x="2513574" y="2517337"/>
                </a:lnTo>
                <a:cubicBezTo>
                  <a:pt x="2415696" y="2521959"/>
                  <a:pt x="2317754" y="2524358"/>
                  <a:pt x="2219717" y="2524288"/>
                </a:cubicBezTo>
                <a:cubicBezTo>
                  <a:pt x="2139473" y="2526009"/>
                  <a:pt x="2059213" y="2521297"/>
                  <a:pt x="1979578" y="2510176"/>
                </a:cubicBezTo>
                <a:cubicBezTo>
                  <a:pt x="1865287" y="2491406"/>
                  <a:pt x="1749852" y="2477294"/>
                  <a:pt x="1633783" y="2489008"/>
                </a:cubicBezTo>
                <a:cubicBezTo>
                  <a:pt x="1553779" y="2497192"/>
                  <a:pt x="1473902" y="2501991"/>
                  <a:pt x="1393517" y="2501709"/>
                </a:cubicBezTo>
                <a:cubicBezTo>
                  <a:pt x="1208744" y="2501709"/>
                  <a:pt x="1023847" y="2500016"/>
                  <a:pt x="839074" y="2503543"/>
                </a:cubicBezTo>
                <a:cubicBezTo>
                  <a:pt x="674622" y="2506648"/>
                  <a:pt x="510804" y="2513421"/>
                  <a:pt x="346224" y="2496346"/>
                </a:cubicBezTo>
                <a:cubicBezTo>
                  <a:pt x="285491" y="2490066"/>
                  <a:pt x="224679" y="2485859"/>
                  <a:pt x="163814" y="2483127"/>
                </a:cubicBezTo>
                <a:lnTo>
                  <a:pt x="18517" y="2479653"/>
                </a:lnTo>
                <a:lnTo>
                  <a:pt x="18260" y="2465175"/>
                </a:lnTo>
                <a:cubicBezTo>
                  <a:pt x="17160" y="2423362"/>
                  <a:pt x="16458" y="2381580"/>
                  <a:pt x="22836" y="2339990"/>
                </a:cubicBezTo>
                <a:cubicBezTo>
                  <a:pt x="31895" y="2273000"/>
                  <a:pt x="32239" y="2205116"/>
                  <a:pt x="23857" y="2138036"/>
                </a:cubicBezTo>
                <a:cubicBezTo>
                  <a:pt x="8778" y="2011225"/>
                  <a:pt x="9721" y="1883023"/>
                  <a:pt x="26663" y="1756454"/>
                </a:cubicBezTo>
                <a:cubicBezTo>
                  <a:pt x="37125" y="1682587"/>
                  <a:pt x="43121" y="1606552"/>
                  <a:pt x="24367" y="1534088"/>
                </a:cubicBezTo>
                <a:cubicBezTo>
                  <a:pt x="-19775" y="1363773"/>
                  <a:pt x="5996" y="1193203"/>
                  <a:pt x="24367" y="1023781"/>
                </a:cubicBezTo>
                <a:cubicBezTo>
                  <a:pt x="35530" y="932794"/>
                  <a:pt x="35786" y="840798"/>
                  <a:pt x="25133" y="749747"/>
                </a:cubicBezTo>
                <a:cubicBezTo>
                  <a:pt x="6226" y="615268"/>
                  <a:pt x="2577" y="479090"/>
                  <a:pt x="14289" y="343797"/>
                </a:cubicBezTo>
                <a:cubicBezTo>
                  <a:pt x="24877" y="233188"/>
                  <a:pt x="35339" y="122324"/>
                  <a:pt x="22581" y="10822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454" name="Google Shape;454;p22"/>
          <p:cNvPicPr preferRelativeResize="0"/>
          <p:nvPr/>
        </p:nvPicPr>
        <p:blipFill rotWithShape="1">
          <a:blip r:embed="rId4">
            <a:alphaModFix/>
          </a:blip>
          <a:srcRect b="3" l="22309" r="14021" t="0"/>
          <a:stretch/>
        </p:blipFill>
        <p:spPr>
          <a:xfrm>
            <a:off x="9339374" y="1"/>
            <a:ext cx="2852627" cy="2520152"/>
          </a:xfrm>
          <a:custGeom>
            <a:rect b="b" l="l" r="r" t="t"/>
            <a:pathLst>
              <a:path extrusionOk="0" h="2520152" w="2852627">
                <a:moveTo>
                  <a:pt x="10064" y="0"/>
                </a:moveTo>
                <a:lnTo>
                  <a:pt x="2852627" y="0"/>
                </a:lnTo>
                <a:lnTo>
                  <a:pt x="2852627" y="2486586"/>
                </a:lnTo>
                <a:lnTo>
                  <a:pt x="2722923" y="2488164"/>
                </a:lnTo>
                <a:cubicBezTo>
                  <a:pt x="2674488" y="2490004"/>
                  <a:pt x="2626073" y="2493170"/>
                  <a:pt x="2577690" y="2497898"/>
                </a:cubicBezTo>
                <a:cubicBezTo>
                  <a:pt x="2399458" y="2512970"/>
                  <a:pt x="2220528" y="2515143"/>
                  <a:pt x="2042042" y="2504390"/>
                </a:cubicBezTo>
                <a:cubicBezTo>
                  <a:pt x="1880764" y="2496911"/>
                  <a:pt x="1719740" y="2478563"/>
                  <a:pt x="1558080" y="2494228"/>
                </a:cubicBezTo>
                <a:cubicBezTo>
                  <a:pt x="1502460" y="2499592"/>
                  <a:pt x="1447854" y="2512575"/>
                  <a:pt x="1391850" y="2515538"/>
                </a:cubicBezTo>
                <a:cubicBezTo>
                  <a:pt x="1129488" y="2529651"/>
                  <a:pt x="868014" y="2508482"/>
                  <a:pt x="606540" y="2491124"/>
                </a:cubicBezTo>
                <a:cubicBezTo>
                  <a:pt x="511296" y="2484774"/>
                  <a:pt x="416054" y="2477012"/>
                  <a:pt x="320810" y="2494370"/>
                </a:cubicBezTo>
                <a:cubicBezTo>
                  <a:pt x="240438" y="2508129"/>
                  <a:pt x="158860" y="2510966"/>
                  <a:pt x="77878" y="2502837"/>
                </a:cubicBezTo>
                <a:lnTo>
                  <a:pt x="9154" y="2498029"/>
                </a:lnTo>
                <a:lnTo>
                  <a:pt x="8320" y="2462991"/>
                </a:lnTo>
                <a:cubicBezTo>
                  <a:pt x="6579" y="2338090"/>
                  <a:pt x="-9495" y="2212684"/>
                  <a:pt x="8320" y="2088414"/>
                </a:cubicBezTo>
                <a:cubicBezTo>
                  <a:pt x="37454" y="1869137"/>
                  <a:pt x="41459" y="1647554"/>
                  <a:pt x="20242" y="1427484"/>
                </a:cubicBezTo>
                <a:cubicBezTo>
                  <a:pt x="-386" y="1179282"/>
                  <a:pt x="-1860" y="930008"/>
                  <a:pt x="15822" y="681605"/>
                </a:cubicBezTo>
                <a:cubicBezTo>
                  <a:pt x="28413" y="497593"/>
                  <a:pt x="37789" y="313203"/>
                  <a:pt x="26537" y="128561"/>
                </a:cubicBezTo>
                <a:cubicBezTo>
                  <a:pt x="24327" y="93208"/>
                  <a:pt x="18400" y="58296"/>
                  <a:pt x="12757" y="23416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455" name="Google Shape;455;p22"/>
          <p:cNvSpPr/>
          <p:nvPr/>
        </p:nvSpPr>
        <p:spPr>
          <a:xfrm>
            <a:off x="731520" y="2609868"/>
            <a:ext cx="4243589" cy="18288"/>
          </a:xfrm>
          <a:custGeom>
            <a:rect b="b" l="l" r="r" t="t"/>
            <a:pathLst>
              <a:path extrusionOk="0" fill="none" h="18288" w="4243589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extrusionOk="0" h="18288" w="4243589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412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22"/>
          <p:cNvSpPr txBox="1"/>
          <p:nvPr>
            <p:ph idx="1" type="body"/>
          </p:nvPr>
        </p:nvSpPr>
        <p:spPr>
          <a:xfrm>
            <a:off x="612648" y="2843784"/>
            <a:ext cx="5221224" cy="33284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 sz="2200"/>
              <a:t>Collection with a large team over a whole day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 sz="2200"/>
              <a:t>Collecting plants, insects and fungi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b="1" lang="en-US" sz="2200"/>
              <a:t>252</a:t>
            </a:r>
            <a:r>
              <a:rPr lang="en-US" sz="2200"/>
              <a:t> specimens collected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 sz="2200"/>
              <a:t>Currently being extracted and profiled</a:t>
            </a:r>
            <a:endParaRPr sz="2200"/>
          </a:p>
        </p:txBody>
      </p:sp>
      <p:pic>
        <p:nvPicPr>
          <p:cNvPr id="457" name="Google Shape;457;p22"/>
          <p:cNvPicPr preferRelativeResize="0"/>
          <p:nvPr/>
        </p:nvPicPr>
        <p:blipFill rotWithShape="1">
          <a:blip r:embed="rId5">
            <a:alphaModFix/>
          </a:blip>
          <a:srcRect b="2" l="10256" r="13384" t="0"/>
          <a:stretch/>
        </p:blipFill>
        <p:spPr>
          <a:xfrm>
            <a:off x="6388701" y="2716074"/>
            <a:ext cx="5803299" cy="4141924"/>
          </a:xfrm>
          <a:custGeom>
            <a:rect b="b" l="l" r="r" t="t"/>
            <a:pathLst>
              <a:path extrusionOk="0" h="4141924" w="5803299">
                <a:moveTo>
                  <a:pt x="4086182" y="1329"/>
                </a:moveTo>
                <a:cubicBezTo>
                  <a:pt x="4156698" y="-1238"/>
                  <a:pt x="4227324" y="-85"/>
                  <a:pt x="4297823" y="4799"/>
                </a:cubicBezTo>
                <a:cubicBezTo>
                  <a:pt x="4587107" y="19899"/>
                  <a:pt x="4876647" y="16089"/>
                  <a:pt x="5166059" y="27661"/>
                </a:cubicBezTo>
                <a:cubicBezTo>
                  <a:pt x="5261555" y="31612"/>
                  <a:pt x="5356545" y="10444"/>
                  <a:pt x="5451787" y="9315"/>
                </a:cubicBezTo>
                <a:cubicBezTo>
                  <a:pt x="5565889" y="7904"/>
                  <a:pt x="5680275" y="12949"/>
                  <a:pt x="5794837" y="16636"/>
                </a:cubicBezTo>
                <a:lnTo>
                  <a:pt x="5803299" y="16810"/>
                </a:lnTo>
                <a:lnTo>
                  <a:pt x="5803299" y="4141924"/>
                </a:lnTo>
                <a:lnTo>
                  <a:pt x="25520" y="4141924"/>
                </a:lnTo>
                <a:lnTo>
                  <a:pt x="38276" y="3985509"/>
                </a:lnTo>
                <a:cubicBezTo>
                  <a:pt x="68779" y="3844294"/>
                  <a:pt x="65552" y="3697862"/>
                  <a:pt x="28835" y="3558127"/>
                </a:cubicBezTo>
                <a:cubicBezTo>
                  <a:pt x="-4463" y="3426468"/>
                  <a:pt x="-11352" y="3294426"/>
                  <a:pt x="21053" y="3161618"/>
                </a:cubicBezTo>
                <a:cubicBezTo>
                  <a:pt x="51646" y="3038188"/>
                  <a:pt x="50153" y="2908978"/>
                  <a:pt x="16716" y="2786288"/>
                </a:cubicBezTo>
                <a:cubicBezTo>
                  <a:pt x="9316" y="2754521"/>
                  <a:pt x="4787" y="2722155"/>
                  <a:pt x="3192" y="2689584"/>
                </a:cubicBezTo>
                <a:cubicBezTo>
                  <a:pt x="-6887" y="2570683"/>
                  <a:pt x="10081" y="2453440"/>
                  <a:pt x="24242" y="2335942"/>
                </a:cubicBezTo>
                <a:cubicBezTo>
                  <a:pt x="33683" y="2261054"/>
                  <a:pt x="48099" y="2185401"/>
                  <a:pt x="24242" y="2111279"/>
                </a:cubicBezTo>
                <a:cubicBezTo>
                  <a:pt x="7899" y="2059623"/>
                  <a:pt x="4264" y="2004791"/>
                  <a:pt x="13654" y="1951426"/>
                </a:cubicBezTo>
                <a:cubicBezTo>
                  <a:pt x="29486" y="1856713"/>
                  <a:pt x="32790" y="1760329"/>
                  <a:pt x="23477" y="1664761"/>
                </a:cubicBezTo>
                <a:cubicBezTo>
                  <a:pt x="17328" y="1601751"/>
                  <a:pt x="18272" y="1538243"/>
                  <a:pt x="26284" y="1475437"/>
                </a:cubicBezTo>
                <a:cubicBezTo>
                  <a:pt x="36872" y="1390981"/>
                  <a:pt x="53330" y="1304994"/>
                  <a:pt x="33300" y="1220284"/>
                </a:cubicBezTo>
                <a:cubicBezTo>
                  <a:pt x="1406" y="1085690"/>
                  <a:pt x="7785" y="951224"/>
                  <a:pt x="20543" y="815610"/>
                </a:cubicBezTo>
                <a:cubicBezTo>
                  <a:pt x="30111" y="714697"/>
                  <a:pt x="40700" y="612636"/>
                  <a:pt x="21563" y="510574"/>
                </a:cubicBezTo>
                <a:cubicBezTo>
                  <a:pt x="13335" y="463218"/>
                  <a:pt x="13335" y="414790"/>
                  <a:pt x="21563" y="367433"/>
                </a:cubicBezTo>
                <a:cubicBezTo>
                  <a:pt x="31514" y="303645"/>
                  <a:pt x="40955" y="240494"/>
                  <a:pt x="28197" y="176068"/>
                </a:cubicBezTo>
                <a:cubicBezTo>
                  <a:pt x="22584" y="148001"/>
                  <a:pt x="18374" y="119679"/>
                  <a:pt x="15439" y="91357"/>
                </a:cubicBezTo>
                <a:lnTo>
                  <a:pt x="13471" y="15444"/>
                </a:lnTo>
                <a:lnTo>
                  <a:pt x="161497" y="23093"/>
                </a:lnTo>
                <a:cubicBezTo>
                  <a:pt x="242184" y="25544"/>
                  <a:pt x="322886" y="25615"/>
                  <a:pt x="403652" y="21310"/>
                </a:cubicBezTo>
                <a:cubicBezTo>
                  <a:pt x="579090" y="9611"/>
                  <a:pt x="755048" y="12123"/>
                  <a:pt x="930155" y="28790"/>
                </a:cubicBezTo>
                <a:cubicBezTo>
                  <a:pt x="934727" y="29284"/>
                  <a:pt x="939871" y="27908"/>
                  <a:pt x="944744" y="27978"/>
                </a:cubicBezTo>
                <a:lnTo>
                  <a:pt x="944756" y="27986"/>
                </a:lnTo>
                <a:lnTo>
                  <a:pt x="949368" y="27641"/>
                </a:lnTo>
                <a:lnTo>
                  <a:pt x="981805" y="30065"/>
                </a:lnTo>
                <a:lnTo>
                  <a:pt x="983936" y="28984"/>
                </a:lnTo>
                <a:cubicBezTo>
                  <a:pt x="988825" y="29108"/>
                  <a:pt x="993905" y="30625"/>
                  <a:pt x="998603" y="30483"/>
                </a:cubicBezTo>
                <a:cubicBezTo>
                  <a:pt x="1047368" y="29496"/>
                  <a:pt x="1096133" y="30483"/>
                  <a:pt x="1144770" y="25121"/>
                </a:cubicBezTo>
                <a:cubicBezTo>
                  <a:pt x="1267037" y="10007"/>
                  <a:pt x="1390204" y="6041"/>
                  <a:pt x="1513043" y="13266"/>
                </a:cubicBezTo>
                <a:cubicBezTo>
                  <a:pt x="1691465" y="24557"/>
                  <a:pt x="1870141" y="31472"/>
                  <a:pt x="2048943" y="16089"/>
                </a:cubicBezTo>
                <a:cubicBezTo>
                  <a:pt x="2150537" y="7480"/>
                  <a:pt x="2252129" y="-1693"/>
                  <a:pt x="2353721" y="10161"/>
                </a:cubicBezTo>
                <a:cubicBezTo>
                  <a:pt x="2440545" y="21000"/>
                  <a:pt x="2528079" y="22750"/>
                  <a:pt x="2615195" y="15383"/>
                </a:cubicBezTo>
                <a:cubicBezTo>
                  <a:pt x="2710489" y="8045"/>
                  <a:pt x="2806139" y="8045"/>
                  <a:pt x="2901433" y="15383"/>
                </a:cubicBezTo>
                <a:cubicBezTo>
                  <a:pt x="2992739" y="21029"/>
                  <a:pt x="3084299" y="30483"/>
                  <a:pt x="3175351" y="20323"/>
                </a:cubicBezTo>
                <a:cubicBezTo>
                  <a:pt x="3303357" y="6210"/>
                  <a:pt x="3430983" y="10867"/>
                  <a:pt x="3558737" y="19476"/>
                </a:cubicBezTo>
                <a:cubicBezTo>
                  <a:pt x="3664265" y="26532"/>
                  <a:pt x="3770177" y="36834"/>
                  <a:pt x="3875197" y="20181"/>
                </a:cubicBezTo>
                <a:cubicBezTo>
                  <a:pt x="3945258" y="10183"/>
                  <a:pt x="4015665" y="3895"/>
                  <a:pt x="4086182" y="1329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358ea165cf4_1_77"/>
          <p:cNvSpPr txBox="1"/>
          <p:nvPr>
            <p:ph idx="1" type="body"/>
          </p:nvPr>
        </p:nvSpPr>
        <p:spPr>
          <a:xfrm>
            <a:off x="612651" y="1199993"/>
            <a:ext cx="8348100" cy="596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 sz="2200"/>
              <a:t>Review our data and workflows</a:t>
            </a:r>
            <a:endParaRPr sz="2200"/>
          </a:p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Consider how you could fit in</a:t>
            </a:r>
            <a:endParaRPr sz="2200"/>
          </a:p>
          <a:p>
            <a:pPr indent="-2540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Do you have/ do anything</a:t>
            </a:r>
            <a:endParaRPr sz="2200"/>
          </a:p>
          <a:p>
            <a:pPr indent="-254000" lvl="2" marL="1143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metabol(om)ic?</a:t>
            </a:r>
            <a:endParaRPr sz="2200"/>
          </a:p>
          <a:p>
            <a:pPr indent="-254000" lvl="2" marL="1143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at scale?</a:t>
            </a:r>
            <a:endParaRPr sz="2200"/>
          </a:p>
          <a:p>
            <a:pPr indent="-254000" lvl="3" marL="1600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many species</a:t>
            </a:r>
            <a:endParaRPr sz="2200"/>
          </a:p>
          <a:p>
            <a:pPr indent="-254000" lvl="3" marL="1600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many samples</a:t>
            </a:r>
            <a:endParaRPr sz="2200"/>
          </a:p>
          <a:p>
            <a:pPr indent="-254000" lvl="3" marL="1600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many sites</a:t>
            </a:r>
            <a:endParaRPr sz="2200"/>
          </a:p>
          <a:p>
            <a:pPr indent="-254000" lvl="3" marL="1600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many people</a:t>
            </a:r>
            <a:endParaRPr sz="2200"/>
          </a:p>
          <a:p>
            <a:pPr indent="-254000" lvl="3" marL="1600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many timepoints</a:t>
            </a:r>
            <a:endParaRPr sz="2200"/>
          </a:p>
          <a:p>
            <a:pPr indent="-254000" lvl="3" marL="1600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many methods</a:t>
            </a:r>
            <a:endParaRPr sz="2200"/>
          </a:p>
          <a:p>
            <a:pPr indent="-254000" lvl="3" marL="1600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…</a:t>
            </a:r>
            <a:endParaRPr sz="2200"/>
          </a:p>
          <a:p>
            <a:pPr indent="-254000" lvl="2" marL="1143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involving knowledge graphs?</a:t>
            </a:r>
            <a:endParaRPr sz="2200"/>
          </a:p>
          <a:p>
            <a:pPr indent="-254000" lvl="2" marL="1143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that zooms in on metabolic aspects of some taxonomic or ecological contexts?</a:t>
            </a:r>
            <a:endParaRPr sz="2200"/>
          </a:p>
          <a:p>
            <a:pPr indent="-254000" lvl="2" marL="1143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if yes, how does that fit with DBGI/ EMI?</a:t>
            </a:r>
            <a:endParaRPr sz="2200"/>
          </a:p>
          <a:p>
            <a:pPr indent="-254000" lvl="2" marL="1143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if no, would you like to?</a:t>
            </a:r>
            <a:endParaRPr sz="2200"/>
          </a:p>
          <a:p>
            <a:pPr indent="-2540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Consider how DBGI/ EMI might fit into what you are doing/ planning</a:t>
            </a:r>
            <a:endParaRPr sz="2200"/>
          </a:p>
          <a:p>
            <a:pPr indent="-2540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200"/>
              <a:t>Keep DBGI/ EMI in mind as a teaching resource too</a:t>
            </a:r>
            <a:endParaRPr sz="2200"/>
          </a:p>
        </p:txBody>
      </p:sp>
      <p:sp>
        <p:nvSpPr>
          <p:cNvPr id="464" name="Google Shape;464;g358ea165cf4_1_77"/>
          <p:cNvSpPr txBox="1"/>
          <p:nvPr>
            <p:ph type="title"/>
          </p:nvPr>
        </p:nvSpPr>
        <p:spPr>
          <a:xfrm>
            <a:off x="685800" y="-167519"/>
            <a:ext cx="10512600" cy="1183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Play"/>
              <a:buNone/>
            </a:pPr>
            <a:r>
              <a:rPr lang="en-US" sz="6600"/>
              <a:t>How to get involved</a:t>
            </a:r>
            <a:endParaRPr sz="6600">
              <a:solidFill>
                <a:schemeClr val="dk1"/>
              </a:solidFill>
              <a:latin typeface="Play"/>
              <a:ea typeface="Play"/>
              <a:cs typeface="Play"/>
              <a:sym typeface="Play"/>
            </a:endParaRPr>
          </a:p>
        </p:txBody>
      </p:sp>
      <p:sp>
        <p:nvSpPr>
          <p:cNvPr id="465" name="Google Shape;465;g358ea165cf4_1_77"/>
          <p:cNvSpPr/>
          <p:nvPr/>
        </p:nvSpPr>
        <p:spPr>
          <a:xfrm>
            <a:off x="685800" y="1073960"/>
            <a:ext cx="5410200" cy="5304"/>
          </a:xfrm>
          <a:custGeom>
            <a:rect b="b" l="l" r="r" t="t"/>
            <a:pathLst>
              <a:path extrusionOk="0" fill="none" h="18288" w="541020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extrusionOk="0" h="18288" w="541020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412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358ea165cf4_1_50"/>
          <p:cNvSpPr txBox="1"/>
          <p:nvPr/>
        </p:nvSpPr>
        <p:spPr>
          <a:xfrm>
            <a:off x="311700" y="826025"/>
            <a:ext cx="11598300" cy="10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EF6C00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Thanks for your attention!</a:t>
            </a:r>
            <a:endParaRPr b="1" sz="3600">
              <a:solidFill>
                <a:srgbClr val="EF6C00"/>
              </a:solidFill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472" name="Google Shape;472;g358ea165cf4_1_50"/>
          <p:cNvSpPr txBox="1"/>
          <p:nvPr/>
        </p:nvSpPr>
        <p:spPr>
          <a:xfrm>
            <a:off x="311700" y="1827027"/>
            <a:ext cx="11598300" cy="44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C</a:t>
            </a:r>
            <a:r>
              <a:rPr lang="en-US" sz="18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ontact: </a:t>
            </a:r>
            <a:endParaRPr sz="18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695D46"/>
              </a:buClr>
              <a:buSzPts val="1800"/>
              <a:buFont typeface="Open Sans"/>
              <a:buChar char="●"/>
            </a:pPr>
            <a:r>
              <a:rPr lang="en-US" sz="18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Web:</a:t>
            </a:r>
            <a:endParaRPr sz="18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95D46"/>
              </a:buClr>
              <a:buSzPts val="1800"/>
              <a:buFont typeface="Open Sans"/>
              <a:buChar char="○"/>
            </a:pPr>
            <a:r>
              <a:rPr lang="en-US" sz="18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3"/>
              </a:rPr>
              <a:t>https://dbgi.org/</a:t>
            </a:r>
            <a:endParaRPr sz="18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95D46"/>
              </a:buClr>
              <a:buSzPts val="1800"/>
              <a:buFont typeface="Open Sans"/>
              <a:buChar char="○"/>
            </a:pPr>
            <a:r>
              <a:rPr lang="en-US" sz="18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https://earthmetabolome.org/</a:t>
            </a:r>
            <a:r>
              <a:rPr lang="en-US" sz="18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95D46"/>
              </a:buClr>
              <a:buSzPts val="1800"/>
              <a:buFont typeface="Open Sans"/>
              <a:buChar char="●"/>
            </a:pPr>
            <a:r>
              <a:rPr lang="en-US" sz="18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Email:</a:t>
            </a:r>
            <a:endParaRPr sz="18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95D46"/>
              </a:buClr>
              <a:buSzPts val="1800"/>
              <a:buFont typeface="Open Sans"/>
              <a:buChar char="○"/>
            </a:pPr>
            <a:r>
              <a:rPr lang="en-US" sz="18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dbgi@protonmail.ch</a:t>
            </a:r>
            <a:r>
              <a:rPr lang="en-US" sz="18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95D46"/>
              </a:buClr>
              <a:buSzPts val="1800"/>
              <a:buFont typeface="Open Sans"/>
              <a:buChar char="○"/>
            </a:pPr>
            <a:r>
              <a:rPr lang="en-US" sz="18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6"/>
              </a:rPr>
              <a:t>daniel.mietchen@fiz-karlsruhe.de</a:t>
            </a:r>
            <a:r>
              <a:rPr lang="en-US" sz="18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95D46"/>
              </a:buClr>
              <a:buSzPts val="1800"/>
              <a:buFont typeface="Open Sans"/>
              <a:buChar char="●"/>
            </a:pPr>
            <a:r>
              <a:rPr lang="en-US" sz="18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Social:</a:t>
            </a:r>
            <a:endParaRPr sz="18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95D46"/>
              </a:buClr>
              <a:buSzPts val="1800"/>
              <a:buFont typeface="Open Sans"/>
              <a:buChar char="○"/>
            </a:pPr>
            <a:r>
              <a:rPr lang="en-US" sz="18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7"/>
              </a:rPr>
              <a:t>https://earthstream.social/@dbgi</a:t>
            </a:r>
            <a:r>
              <a:rPr lang="en-US" sz="18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95D46"/>
              </a:buClr>
              <a:buSzPts val="1800"/>
              <a:buFont typeface="Open Sans"/>
              <a:buChar char="○"/>
            </a:pPr>
            <a:r>
              <a:rPr lang="en-US" sz="18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8"/>
              </a:rPr>
              <a:t>https://earthstream.social/@earth_metabolome</a:t>
            </a:r>
            <a:r>
              <a:rPr lang="en-US" sz="18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  </a:t>
            </a:r>
            <a:endParaRPr sz="18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95D46"/>
              </a:buClr>
              <a:buSzPts val="1800"/>
              <a:buFont typeface="Open Sans"/>
              <a:buChar char="○"/>
            </a:pPr>
            <a:r>
              <a:rPr lang="en-US" sz="18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9"/>
              </a:rPr>
              <a:t>https://mastodon.social/@EvoMRI</a:t>
            </a:r>
            <a:r>
              <a:rPr lang="en-US" sz="18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95D46"/>
              </a:buClr>
              <a:buSzPts val="1800"/>
              <a:buFont typeface="Open Sans"/>
              <a:buChar char="●"/>
            </a:pPr>
            <a:r>
              <a:rPr lang="en-US" sz="18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Zenodo</a:t>
            </a:r>
            <a:endParaRPr sz="18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95D46"/>
              </a:buClr>
              <a:buSzPts val="1800"/>
              <a:buFont typeface="Open Sans"/>
              <a:buChar char="○"/>
            </a:pPr>
            <a:r>
              <a:rPr lang="en-US" sz="18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Community - </a:t>
            </a:r>
            <a:r>
              <a:rPr lang="en-US" sz="18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10"/>
              </a:rPr>
              <a:t>https://zenodo.org/communities/dbgi-zenodo-repository/</a:t>
            </a:r>
            <a:r>
              <a:rPr lang="en-US" sz="18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95D46"/>
              </a:buClr>
              <a:buSzPts val="1800"/>
              <a:buFont typeface="Open Sans"/>
              <a:buChar char="○"/>
            </a:pPr>
            <a:r>
              <a:rPr lang="en-US" sz="18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These slides - </a:t>
            </a:r>
            <a:r>
              <a:rPr lang="en-US" sz="1800" u="sng">
                <a:solidFill>
                  <a:schemeClr val="hlink"/>
                </a:solidFill>
                <a:hlinkClick r:id="rId11"/>
              </a:rPr>
              <a:t>https://doi.org/10.5281/zenodo.15420634</a:t>
            </a:r>
            <a:endParaRPr sz="18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58ea165cf4_0_183"/>
          <p:cNvSpPr txBox="1"/>
          <p:nvPr/>
        </p:nvSpPr>
        <p:spPr>
          <a:xfrm>
            <a:off x="552921" y="4657275"/>
            <a:ext cx="52551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Field work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high ecological relevance 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(potentially) high biodiversity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low controllability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low reproducibility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13" name="Google Shape;113;g358ea165cf4_0_183"/>
          <p:cNvSpPr txBox="1"/>
          <p:nvPr/>
        </p:nvSpPr>
        <p:spPr>
          <a:xfrm>
            <a:off x="8033575" y="161475"/>
            <a:ext cx="41358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Lab</a:t>
            </a:r>
            <a:r>
              <a:rPr lang="en-US" sz="2400">
                <a:solidFill>
                  <a:schemeClr val="dk1"/>
                </a:solidFill>
              </a:rPr>
              <a:t> work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high controllability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high reproducibility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usually low biodiversity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low ecological relevance</a:t>
            </a:r>
            <a:endParaRPr sz="2400">
              <a:solidFill>
                <a:schemeClr val="dk1"/>
              </a:solidFill>
            </a:endParaRPr>
          </a:p>
        </p:txBody>
      </p:sp>
      <p:pic>
        <p:nvPicPr>
          <p:cNvPr id="114" name="Google Shape;114;g358ea165cf4_0_183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5255174" cy="350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g358ea165cf4_0_18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81175" y="2607284"/>
            <a:ext cx="5206075" cy="41792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g358ea165cf4_0_18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035975" y="1981200"/>
            <a:ext cx="3741989" cy="2523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g358ea165cf4_1_91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48600" y="76200"/>
            <a:ext cx="4028026" cy="2697949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g358ea165cf4_1_91"/>
          <p:cNvSpPr txBox="1"/>
          <p:nvPr/>
        </p:nvSpPr>
        <p:spPr>
          <a:xfrm>
            <a:off x="-209069" y="2752284"/>
            <a:ext cx="3193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Field sampling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3" name="Google Shape;123;g358ea165cf4_1_91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44650" y="3821700"/>
            <a:ext cx="3742550" cy="2495042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g358ea165cf4_1_91"/>
          <p:cNvSpPr txBox="1"/>
          <p:nvPr/>
        </p:nvSpPr>
        <p:spPr>
          <a:xfrm>
            <a:off x="7715250" y="6409884"/>
            <a:ext cx="4260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Institute for chemical ecology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5" name="Google Shape;125;g358ea165cf4_1_91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983925" y="164100"/>
            <a:ext cx="2573626" cy="2611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g358ea165cf4_1_91"/>
          <p:cNvSpPr txBox="1"/>
          <p:nvPr/>
        </p:nvSpPr>
        <p:spPr>
          <a:xfrm>
            <a:off x="3581400" y="2752284"/>
            <a:ext cx="3193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Common gardens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g358ea165cf4_1_91"/>
          <p:cNvSpPr txBox="1"/>
          <p:nvPr/>
        </p:nvSpPr>
        <p:spPr>
          <a:xfrm>
            <a:off x="-121575" y="3133275"/>
            <a:ext cx="123897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6AA84F"/>
                </a:solidFill>
              </a:rPr>
              <a:t>Balancing between hotspots of biodiversity and analytical capacity</a:t>
            </a:r>
            <a:endParaRPr b="0" i="0" sz="3200" u="none" cap="none" strike="noStrike">
              <a:solidFill>
                <a:srgbClr val="6AA84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" name="Google Shape;128;g358ea165cf4_1_91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966750" y="3821700"/>
            <a:ext cx="3742562" cy="2495042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g358ea165cf4_1_91"/>
          <p:cNvSpPr txBox="1"/>
          <p:nvPr/>
        </p:nvSpPr>
        <p:spPr>
          <a:xfrm>
            <a:off x="3581400" y="6409884"/>
            <a:ext cx="3193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Botanical gardens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g358ea165cf4_1_91"/>
          <p:cNvSpPr txBox="1"/>
          <p:nvPr/>
        </p:nvSpPr>
        <p:spPr>
          <a:xfrm>
            <a:off x="8172931" y="2752284"/>
            <a:ext cx="3193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Mesocosms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" name="Google Shape;131;g358ea165cf4_1_91">
            <a:hlinkClick r:id="rId11"/>
          </p:cNvPr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81000" y="76200"/>
            <a:ext cx="1831935" cy="259987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g358ea165cf4_1_91"/>
          <p:cNvSpPr txBox="1"/>
          <p:nvPr/>
        </p:nvSpPr>
        <p:spPr>
          <a:xfrm>
            <a:off x="-57150" y="6409884"/>
            <a:ext cx="4260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Greenhouses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3" name="Google Shape;133;g358ea165cf4_1_91">
            <a:hlinkClick r:id="rId13"/>
          </p:cNvPr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46500" y="3810000"/>
            <a:ext cx="3608299" cy="2495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g358ea165cf4_1_109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48600" y="76200"/>
            <a:ext cx="4028026" cy="2697949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g358ea165cf4_1_109"/>
          <p:cNvSpPr txBox="1"/>
          <p:nvPr/>
        </p:nvSpPr>
        <p:spPr>
          <a:xfrm>
            <a:off x="-209069" y="2752284"/>
            <a:ext cx="3193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Field sampling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0" name="Google Shape;140;g358ea165cf4_1_109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44650" y="3821700"/>
            <a:ext cx="3742550" cy="2495042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g358ea165cf4_1_109"/>
          <p:cNvSpPr txBox="1"/>
          <p:nvPr/>
        </p:nvSpPr>
        <p:spPr>
          <a:xfrm>
            <a:off x="7715250" y="6409884"/>
            <a:ext cx="4260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Institute for chemical ecology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" name="Google Shape;142;g358ea165cf4_1_109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59925" y="87900"/>
            <a:ext cx="2573626" cy="261117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g358ea165cf4_1_109"/>
          <p:cNvSpPr txBox="1"/>
          <p:nvPr/>
        </p:nvSpPr>
        <p:spPr>
          <a:xfrm>
            <a:off x="2133600" y="2752284"/>
            <a:ext cx="3193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Common gardens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g358ea165cf4_1_109"/>
          <p:cNvSpPr txBox="1"/>
          <p:nvPr/>
        </p:nvSpPr>
        <p:spPr>
          <a:xfrm>
            <a:off x="-121575" y="3133275"/>
            <a:ext cx="123897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6AA84F"/>
                </a:solidFill>
              </a:rPr>
              <a:t>Balancing between hotspots of biodiversity and analytical capacity</a:t>
            </a:r>
            <a:endParaRPr b="0" i="0" sz="3200" u="none" cap="none" strike="noStrike">
              <a:solidFill>
                <a:srgbClr val="6AA84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" name="Google Shape;145;g358ea165cf4_1_109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966750" y="3821700"/>
            <a:ext cx="3742562" cy="2495042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g358ea165cf4_1_109"/>
          <p:cNvSpPr txBox="1"/>
          <p:nvPr/>
        </p:nvSpPr>
        <p:spPr>
          <a:xfrm>
            <a:off x="3581400" y="6409884"/>
            <a:ext cx="3193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Botanical gardens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g358ea165cf4_1_109"/>
          <p:cNvSpPr txBox="1"/>
          <p:nvPr/>
        </p:nvSpPr>
        <p:spPr>
          <a:xfrm>
            <a:off x="8172931" y="2752284"/>
            <a:ext cx="3193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Mesocosms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8" name="Google Shape;148;g358ea165cf4_1_109">
            <a:hlinkClick r:id="rId11"/>
          </p:cNvPr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81000" y="76200"/>
            <a:ext cx="1831935" cy="259987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g358ea165cf4_1_109"/>
          <p:cNvSpPr txBox="1"/>
          <p:nvPr/>
        </p:nvSpPr>
        <p:spPr>
          <a:xfrm>
            <a:off x="-57150" y="6409884"/>
            <a:ext cx="4260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Greenhouses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0" name="Google Shape;150;g358ea165cf4_1_109">
            <a:hlinkClick r:id="rId13"/>
          </p:cNvPr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46500" y="3810000"/>
            <a:ext cx="3608299" cy="2495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g358ea165cf4_1_109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5101200" y="402839"/>
            <a:ext cx="2697300" cy="1664461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g358ea165cf4_1_109"/>
          <p:cNvSpPr txBox="1"/>
          <p:nvPr/>
        </p:nvSpPr>
        <p:spPr>
          <a:xfrm>
            <a:off x="5101205" y="2245977"/>
            <a:ext cx="2697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hlink"/>
                </a:solidFill>
                <a:hlinkClick r:id="rId16"/>
              </a:rPr>
              <a:t>https://dbgi.org/</a:t>
            </a:r>
            <a:r>
              <a:rPr lang="en-US" sz="2400">
                <a:solidFill>
                  <a:schemeClr val="dk1"/>
                </a:solidFill>
              </a:rPr>
              <a:t> 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58ea165cf4_1_33"/>
          <p:cNvSpPr/>
          <p:nvPr/>
        </p:nvSpPr>
        <p:spPr>
          <a:xfrm>
            <a:off x="0" y="0"/>
            <a:ext cx="12189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g358ea165cf4_1_33"/>
          <p:cNvSpPr txBox="1"/>
          <p:nvPr>
            <p:ph type="title"/>
          </p:nvPr>
        </p:nvSpPr>
        <p:spPr>
          <a:xfrm>
            <a:off x="838200" y="451381"/>
            <a:ext cx="10512600" cy="406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Play"/>
              <a:buNone/>
            </a:pPr>
            <a:r>
              <a:rPr lang="en-US" sz="6600"/>
              <a:t>Basic idea</a:t>
            </a:r>
            <a:endParaRPr/>
          </a:p>
        </p:txBody>
      </p:sp>
      <p:sp>
        <p:nvSpPr>
          <p:cNvPr id="159" name="Google Shape;159;g358ea165cf4_1_33"/>
          <p:cNvSpPr/>
          <p:nvPr/>
        </p:nvSpPr>
        <p:spPr>
          <a:xfrm>
            <a:off x="838200" y="4718595"/>
            <a:ext cx="5410200" cy="18288"/>
          </a:xfrm>
          <a:custGeom>
            <a:rect b="b" l="l" r="r" t="t"/>
            <a:pathLst>
              <a:path extrusionOk="0" fill="none" h="18288" w="541020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extrusionOk="0" h="18288" w="541020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412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g358ea165cf4_1_33"/>
          <p:cNvSpPr txBox="1"/>
          <p:nvPr/>
        </p:nvSpPr>
        <p:spPr>
          <a:xfrm>
            <a:off x="838200" y="4885875"/>
            <a:ext cx="102183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Establish robust workflows for routinely collecting metabolomic data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Prototype and test in botanical gardens in Switzerland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Automate and scale up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Branch out from there</a:t>
            </a:r>
            <a:endParaRPr sz="2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" id="165" name="Google Shape;165;g358ea165cf4_0_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65503" y="2890914"/>
            <a:ext cx="493023" cy="197766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g358ea165cf4_0_8"/>
          <p:cNvSpPr/>
          <p:nvPr/>
        </p:nvSpPr>
        <p:spPr>
          <a:xfrm rot="-5400000">
            <a:off x="4242905" y="5682656"/>
            <a:ext cx="292626" cy="139811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0" y="16527"/>
                </a:lnTo>
                <a:lnTo>
                  <a:pt x="21600" y="16527"/>
                </a:lnTo>
                <a:lnTo>
                  <a:pt x="21600" y="21600"/>
                </a:lnTo>
              </a:path>
            </a:pathLst>
          </a:cu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7" name="Google Shape;167;g358ea165cf4_0_8"/>
          <p:cNvCxnSpPr/>
          <p:nvPr/>
        </p:nvCxnSpPr>
        <p:spPr>
          <a:xfrm>
            <a:off x="4103662" y="3651965"/>
            <a:ext cx="982800" cy="0"/>
          </a:xfrm>
          <a:prstGeom prst="straightConnector1">
            <a:avLst/>
          </a:pr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68" name="Google Shape;168;g358ea165cf4_0_8"/>
          <p:cNvCxnSpPr/>
          <p:nvPr/>
        </p:nvCxnSpPr>
        <p:spPr>
          <a:xfrm>
            <a:off x="4087698" y="2345273"/>
            <a:ext cx="970500" cy="0"/>
          </a:xfrm>
          <a:prstGeom prst="straightConnector1">
            <a:avLst/>
          </a:pr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69" name="Google Shape;169;g358ea165cf4_0_8"/>
          <p:cNvCxnSpPr/>
          <p:nvPr/>
        </p:nvCxnSpPr>
        <p:spPr>
          <a:xfrm>
            <a:off x="5710644" y="4917872"/>
            <a:ext cx="306000" cy="0"/>
          </a:xfrm>
          <a:prstGeom prst="straightConnector1">
            <a:avLst/>
          </a:pr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170" name="Google Shape;170;g358ea165cf4_0_8"/>
          <p:cNvSpPr/>
          <p:nvPr/>
        </p:nvSpPr>
        <p:spPr>
          <a:xfrm rot="5400000">
            <a:off x="4879337" y="5024009"/>
            <a:ext cx="1781406" cy="493020"/>
          </a:xfrm>
          <a:custGeom>
            <a:rect b="b" l="l" r="r" t="t"/>
            <a:pathLst>
              <a:path extrusionOk="0" h="21600" w="21600">
                <a:moveTo>
                  <a:pt x="21600" y="21600"/>
                </a:moveTo>
                <a:lnTo>
                  <a:pt x="21600" y="13364"/>
                </a:lnTo>
                <a:lnTo>
                  <a:pt x="0" y="13364"/>
                </a:lnTo>
                <a:lnTo>
                  <a:pt x="0" y="0"/>
                </a:lnTo>
              </a:path>
            </a:pathLst>
          </a:cu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g358ea165cf4_0_8"/>
          <p:cNvSpPr/>
          <p:nvPr/>
        </p:nvSpPr>
        <p:spPr>
          <a:xfrm rot="5400000">
            <a:off x="2892610" y="3686389"/>
            <a:ext cx="1739070" cy="165132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  <a:lnTo>
                  <a:pt x="21600" y="21162"/>
                </a:lnTo>
              </a:path>
            </a:pathLst>
          </a:cu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g358ea165cf4_0_8"/>
          <p:cNvSpPr/>
          <p:nvPr/>
        </p:nvSpPr>
        <p:spPr>
          <a:xfrm rot="5400000">
            <a:off x="3262424" y="2247545"/>
            <a:ext cx="994842" cy="165132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  <a:lnTo>
                  <a:pt x="21600" y="21162"/>
                </a:lnTo>
              </a:path>
            </a:pathLst>
          </a:cu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g358ea165cf4_0_8"/>
          <p:cNvSpPr/>
          <p:nvPr/>
        </p:nvSpPr>
        <p:spPr>
          <a:xfrm>
            <a:off x="3632025" y="2248733"/>
            <a:ext cx="492900" cy="193200"/>
          </a:xfrm>
          <a:prstGeom prst="roundRect">
            <a:avLst>
              <a:gd fmla="val 7301" name="adj"/>
            </a:avLst>
          </a:prstGeom>
          <a:solidFill>
            <a:srgbClr val="D5D5D5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sampling</a:t>
            </a:r>
            <a:endParaRPr/>
          </a:p>
        </p:txBody>
      </p:sp>
      <p:pic>
        <p:nvPicPr>
          <p:cNvPr descr="inaturalist_logoi.pdf" id="174" name="Google Shape;174;g358ea165cf4_0_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35165" y="2649730"/>
            <a:ext cx="627356" cy="113834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g358ea165cf4_0_8"/>
          <p:cNvSpPr/>
          <p:nvPr/>
        </p:nvSpPr>
        <p:spPr>
          <a:xfrm>
            <a:off x="4327565" y="2206168"/>
            <a:ext cx="535200" cy="278100"/>
          </a:xfrm>
          <a:prstGeom prst="roundRect">
            <a:avLst>
              <a:gd fmla="val 4169" name="adj"/>
            </a:avLst>
          </a:prstGeom>
          <a:solidFill>
            <a:srgbClr val="D5D5D5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metadata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collection</a:t>
            </a:r>
            <a:endParaRPr/>
          </a:p>
        </p:txBody>
      </p:sp>
      <p:cxnSp>
        <p:nvCxnSpPr>
          <p:cNvPr id="176" name="Google Shape;176;g358ea165cf4_0_8"/>
          <p:cNvCxnSpPr/>
          <p:nvPr/>
        </p:nvCxnSpPr>
        <p:spPr>
          <a:xfrm>
            <a:off x="3926369" y="2870092"/>
            <a:ext cx="1143300" cy="0"/>
          </a:xfrm>
          <a:prstGeom prst="straightConnector1">
            <a:avLst/>
          </a:pr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177" name="Google Shape;177;g358ea165cf4_0_8"/>
          <p:cNvSpPr txBox="1"/>
          <p:nvPr/>
        </p:nvSpPr>
        <p:spPr>
          <a:xfrm>
            <a:off x="2396040" y="1649988"/>
            <a:ext cx="1281600" cy="34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Botanical gardens</a:t>
            </a:r>
            <a:endParaRPr/>
          </a:p>
        </p:txBody>
      </p:sp>
      <p:grpSp>
        <p:nvGrpSpPr>
          <p:cNvPr id="178" name="Google Shape;178;g358ea165cf4_0_8"/>
          <p:cNvGrpSpPr/>
          <p:nvPr/>
        </p:nvGrpSpPr>
        <p:grpSpPr>
          <a:xfrm>
            <a:off x="2609969" y="553955"/>
            <a:ext cx="796822" cy="1100153"/>
            <a:chOff x="0" y="0"/>
            <a:chExt cx="1593644" cy="2200306"/>
          </a:xfrm>
        </p:grpSpPr>
        <p:pic>
          <p:nvPicPr>
            <p:cNvPr descr="noun-garden-1638697.pdf" id="179" name="Google Shape;179;g358ea165cf4_0_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78321" y="316700"/>
              <a:ext cx="995325" cy="9953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0" name="Google Shape;180;g358ea165cf4_0_8"/>
            <p:cNvSpPr/>
            <p:nvPr/>
          </p:nvSpPr>
          <p:spPr>
            <a:xfrm>
              <a:off x="339044" y="0"/>
              <a:ext cx="1254600" cy="1398600"/>
            </a:xfrm>
            <a:prstGeom prst="roundRect">
              <a:avLst>
                <a:gd fmla="val 4589" name="adj"/>
              </a:avLst>
            </a:prstGeom>
            <a:solidFill>
              <a:srgbClr val="000000">
                <a:alpha val="29800"/>
              </a:srgbClr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g358ea165cf4_0_8"/>
            <p:cNvSpPr txBox="1"/>
            <p:nvPr/>
          </p:nvSpPr>
          <p:spPr>
            <a:xfrm>
              <a:off x="380559" y="2086"/>
              <a:ext cx="1038300" cy="28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450" lIns="13450" spcFirstLastPara="1" rIns="13450" wrap="square" tIns="13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700" u="none" cap="none" strike="noStrike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rPr>
                <a:t>Garden n</a:t>
              </a:r>
              <a:endParaRPr/>
            </a:p>
          </p:txBody>
        </p:sp>
        <p:sp>
          <p:nvSpPr>
            <p:cNvPr id="182" name="Google Shape;182;g358ea165cf4_0_8"/>
            <p:cNvSpPr/>
            <p:nvPr/>
          </p:nvSpPr>
          <p:spPr>
            <a:xfrm>
              <a:off x="218235" y="272169"/>
              <a:ext cx="1254600" cy="1398600"/>
            </a:xfrm>
            <a:prstGeom prst="roundRect">
              <a:avLst>
                <a:gd fmla="val 4589" name="adj"/>
              </a:avLst>
            </a:prstGeom>
            <a:solidFill>
              <a:srgbClr val="0B3346"/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noun-garden-1638697.pdf" id="183" name="Google Shape;183;g358ea165cf4_0_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57512" y="588869"/>
              <a:ext cx="995325" cy="9953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4" name="Google Shape;184;g358ea165cf4_0_8"/>
            <p:cNvSpPr txBox="1"/>
            <p:nvPr/>
          </p:nvSpPr>
          <p:spPr>
            <a:xfrm>
              <a:off x="259751" y="274256"/>
              <a:ext cx="1038300" cy="28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450" lIns="13450" spcFirstLastPara="1" rIns="13450" wrap="square" tIns="13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700" u="none" cap="none" strike="noStrike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rPr>
                <a:t>Garden III</a:t>
              </a:r>
              <a:endParaRPr/>
            </a:p>
          </p:txBody>
        </p:sp>
        <p:sp>
          <p:nvSpPr>
            <p:cNvPr id="185" name="Google Shape;185;g358ea165cf4_0_8"/>
            <p:cNvSpPr/>
            <p:nvPr/>
          </p:nvSpPr>
          <p:spPr>
            <a:xfrm>
              <a:off x="111101" y="548384"/>
              <a:ext cx="1254600" cy="1398600"/>
            </a:xfrm>
            <a:prstGeom prst="roundRect">
              <a:avLst>
                <a:gd fmla="val 4589" name="adj"/>
              </a:avLst>
            </a:prstGeom>
            <a:solidFill>
              <a:srgbClr val="0A8EA4"/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noun-garden-1638697.pdf" id="186" name="Google Shape;186;g358ea165cf4_0_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50379" y="865084"/>
              <a:ext cx="995325" cy="9953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7" name="Google Shape;187;g358ea165cf4_0_8"/>
            <p:cNvSpPr txBox="1"/>
            <p:nvPr/>
          </p:nvSpPr>
          <p:spPr>
            <a:xfrm>
              <a:off x="152617" y="550471"/>
              <a:ext cx="1038300" cy="28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450" lIns="13450" spcFirstLastPara="1" rIns="13450" wrap="square" tIns="13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700" u="none" cap="none" strike="noStrike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rPr>
                <a:t>Garden II</a:t>
              </a:r>
              <a:endParaRPr/>
            </a:p>
          </p:txBody>
        </p:sp>
        <p:sp>
          <p:nvSpPr>
            <p:cNvPr id="188" name="Google Shape;188;g358ea165cf4_0_8"/>
            <p:cNvSpPr/>
            <p:nvPr/>
          </p:nvSpPr>
          <p:spPr>
            <a:xfrm>
              <a:off x="0" y="801706"/>
              <a:ext cx="1254600" cy="1398600"/>
            </a:xfrm>
            <a:prstGeom prst="roundRect">
              <a:avLst>
                <a:gd fmla="val 4589" name="adj"/>
              </a:avLst>
            </a:prstGeom>
            <a:solidFill>
              <a:srgbClr val="929000"/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noun-garden-1638697.pdf" id="189" name="Google Shape;189;g358ea165cf4_0_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39277" y="1118406"/>
              <a:ext cx="995325" cy="9953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0" name="Google Shape;190;g358ea165cf4_0_8"/>
            <p:cNvSpPr txBox="1"/>
            <p:nvPr/>
          </p:nvSpPr>
          <p:spPr>
            <a:xfrm>
              <a:off x="41515" y="803793"/>
              <a:ext cx="1038300" cy="28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450" lIns="13450" spcFirstLastPara="1" rIns="13450" wrap="square" tIns="13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700" u="none" cap="none" strike="noStrike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rPr>
                <a:t>Garden 1</a:t>
              </a:r>
              <a:endParaRPr/>
            </a:p>
          </p:txBody>
        </p:sp>
      </p:grpSp>
      <p:sp>
        <p:nvSpPr>
          <p:cNvPr id="191" name="Google Shape;191;g358ea165cf4_0_8"/>
          <p:cNvSpPr txBox="1"/>
          <p:nvPr/>
        </p:nvSpPr>
        <p:spPr>
          <a:xfrm>
            <a:off x="2283957" y="6352229"/>
            <a:ext cx="1398000" cy="34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Chemical extracts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collections</a:t>
            </a:r>
            <a:endParaRPr/>
          </a:p>
        </p:txBody>
      </p:sp>
      <p:grpSp>
        <p:nvGrpSpPr>
          <p:cNvPr id="192" name="Google Shape;192;g358ea165cf4_0_8"/>
          <p:cNvGrpSpPr/>
          <p:nvPr/>
        </p:nvGrpSpPr>
        <p:grpSpPr>
          <a:xfrm>
            <a:off x="2601699" y="5225372"/>
            <a:ext cx="796822" cy="1100153"/>
            <a:chOff x="0" y="0"/>
            <a:chExt cx="1593644" cy="2200306"/>
          </a:xfrm>
        </p:grpSpPr>
        <p:pic>
          <p:nvPicPr>
            <p:cNvPr descr="noun-garden-1638697.pdf" id="193" name="Google Shape;193;g358ea165cf4_0_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78321" y="316700"/>
              <a:ext cx="995325" cy="9953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4" name="Google Shape;194;g358ea165cf4_0_8"/>
            <p:cNvSpPr/>
            <p:nvPr/>
          </p:nvSpPr>
          <p:spPr>
            <a:xfrm>
              <a:off x="339044" y="0"/>
              <a:ext cx="1254600" cy="1398600"/>
            </a:xfrm>
            <a:prstGeom prst="roundRect">
              <a:avLst>
                <a:gd fmla="val 4589" name="adj"/>
              </a:avLst>
            </a:prstGeom>
            <a:solidFill>
              <a:srgbClr val="000000">
                <a:alpha val="29800"/>
              </a:srgbClr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g358ea165cf4_0_8"/>
            <p:cNvSpPr txBox="1"/>
            <p:nvPr/>
          </p:nvSpPr>
          <p:spPr>
            <a:xfrm>
              <a:off x="380559" y="2086"/>
              <a:ext cx="1038300" cy="28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450" lIns="13450" spcFirstLastPara="1" rIns="13450" wrap="square" tIns="13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700" u="none" cap="none" strike="noStrike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rPr>
                <a:t>Library n</a:t>
              </a:r>
              <a:endParaRPr/>
            </a:p>
          </p:txBody>
        </p:sp>
        <p:sp>
          <p:nvSpPr>
            <p:cNvPr id="196" name="Google Shape;196;g358ea165cf4_0_8"/>
            <p:cNvSpPr/>
            <p:nvPr/>
          </p:nvSpPr>
          <p:spPr>
            <a:xfrm>
              <a:off x="218235" y="272168"/>
              <a:ext cx="1254600" cy="1398600"/>
            </a:xfrm>
            <a:prstGeom prst="roundRect">
              <a:avLst>
                <a:gd fmla="val 4589" name="adj"/>
              </a:avLst>
            </a:prstGeom>
            <a:solidFill>
              <a:srgbClr val="0B3346"/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noun-garden-1638697.pdf" id="197" name="Google Shape;197;g358ea165cf4_0_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57513" y="588869"/>
              <a:ext cx="995325" cy="9953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8" name="Google Shape;198;g358ea165cf4_0_8"/>
            <p:cNvSpPr txBox="1"/>
            <p:nvPr/>
          </p:nvSpPr>
          <p:spPr>
            <a:xfrm>
              <a:off x="259751" y="274256"/>
              <a:ext cx="1038300" cy="28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450" lIns="13450" spcFirstLastPara="1" rIns="13450" wrap="square" tIns="13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700" u="none" cap="none" strike="noStrike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rPr>
                <a:t>Library III</a:t>
              </a:r>
              <a:endParaRPr/>
            </a:p>
          </p:txBody>
        </p:sp>
        <p:sp>
          <p:nvSpPr>
            <p:cNvPr id="199" name="Google Shape;199;g358ea165cf4_0_8"/>
            <p:cNvSpPr/>
            <p:nvPr/>
          </p:nvSpPr>
          <p:spPr>
            <a:xfrm>
              <a:off x="111102" y="548384"/>
              <a:ext cx="1254600" cy="1398600"/>
            </a:xfrm>
            <a:prstGeom prst="roundRect">
              <a:avLst>
                <a:gd fmla="val 4589" name="adj"/>
              </a:avLst>
            </a:prstGeom>
            <a:solidFill>
              <a:srgbClr val="0A8EA4"/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noun-garden-1638697.pdf" id="200" name="Google Shape;200;g358ea165cf4_0_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50379" y="865084"/>
              <a:ext cx="995325" cy="9953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1" name="Google Shape;201;g358ea165cf4_0_8"/>
            <p:cNvSpPr txBox="1"/>
            <p:nvPr/>
          </p:nvSpPr>
          <p:spPr>
            <a:xfrm>
              <a:off x="152618" y="550471"/>
              <a:ext cx="1038300" cy="28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450" lIns="13450" spcFirstLastPara="1" rIns="13450" wrap="square" tIns="13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700" u="none" cap="none" strike="noStrike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rPr>
                <a:t>Library II</a:t>
              </a:r>
              <a:endParaRPr/>
            </a:p>
          </p:txBody>
        </p:sp>
        <p:sp>
          <p:nvSpPr>
            <p:cNvPr id="202" name="Google Shape;202;g358ea165cf4_0_8"/>
            <p:cNvSpPr/>
            <p:nvPr/>
          </p:nvSpPr>
          <p:spPr>
            <a:xfrm>
              <a:off x="0" y="801706"/>
              <a:ext cx="1254600" cy="1398600"/>
            </a:xfrm>
            <a:prstGeom prst="roundRect">
              <a:avLst>
                <a:gd fmla="val 4589" name="adj"/>
              </a:avLst>
            </a:prstGeom>
            <a:solidFill>
              <a:srgbClr val="929000"/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g358ea165cf4_0_8"/>
            <p:cNvSpPr txBox="1"/>
            <p:nvPr/>
          </p:nvSpPr>
          <p:spPr>
            <a:xfrm>
              <a:off x="41515" y="803792"/>
              <a:ext cx="1038300" cy="28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450" lIns="13450" spcFirstLastPara="1" rIns="13450" wrap="square" tIns="13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700" u="none" cap="none" strike="noStrike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rPr>
                <a:t>Library 1</a:t>
              </a:r>
              <a:endParaRPr/>
            </a:p>
          </p:txBody>
        </p:sp>
        <p:pic>
          <p:nvPicPr>
            <p:cNvPr descr="picking_library.pdf" id="204" name="Google Shape;204;g358ea165cf4_0_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68051" y="1231213"/>
              <a:ext cx="937521" cy="80864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5" name="Google Shape;205;g358ea165cf4_0_8"/>
          <p:cNvGrpSpPr/>
          <p:nvPr/>
        </p:nvGrpSpPr>
        <p:grpSpPr>
          <a:xfrm>
            <a:off x="5150064" y="5981707"/>
            <a:ext cx="352986" cy="348681"/>
            <a:chOff x="0" y="0"/>
            <a:chExt cx="705971" cy="697361"/>
          </a:xfrm>
        </p:grpSpPr>
        <p:pic>
          <p:nvPicPr>
            <p:cNvPr descr="noun_66901_cc.png" id="206" name="Google Shape;206;g358ea165cf4_0_8"/>
            <p:cNvPicPr preferRelativeResize="0"/>
            <p:nvPr/>
          </p:nvPicPr>
          <p:blipFill rotWithShape="1">
            <a:blip r:embed="rId7">
              <a:alphaModFix amt="10000"/>
            </a:blip>
            <a:srcRect b="15858" l="8710" r="7859" t="2140"/>
            <a:stretch/>
          </p:blipFill>
          <p:spPr>
            <a:xfrm>
              <a:off x="0" y="0"/>
              <a:ext cx="502857" cy="4942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noun_66901_cc.png" id="207" name="Google Shape;207;g358ea165cf4_0_8"/>
            <p:cNvPicPr preferRelativeResize="0"/>
            <p:nvPr/>
          </p:nvPicPr>
          <p:blipFill rotWithShape="1">
            <a:blip r:embed="rId7">
              <a:alphaModFix amt="30000"/>
            </a:blip>
            <a:srcRect b="15858" l="8710" r="7859" t="2140"/>
            <a:stretch/>
          </p:blipFill>
          <p:spPr>
            <a:xfrm>
              <a:off x="67705" y="67704"/>
              <a:ext cx="502857" cy="4942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noun_66901_cc.png" id="208" name="Google Shape;208;g358ea165cf4_0_8"/>
            <p:cNvPicPr preferRelativeResize="0"/>
            <p:nvPr/>
          </p:nvPicPr>
          <p:blipFill rotWithShape="1">
            <a:blip r:embed="rId7">
              <a:alphaModFix amt="60000"/>
            </a:blip>
            <a:srcRect b="15858" l="8710" r="7859" t="2140"/>
            <a:stretch/>
          </p:blipFill>
          <p:spPr>
            <a:xfrm>
              <a:off x="135409" y="135409"/>
              <a:ext cx="502857" cy="4942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noun_66901_cc.png" id="209" name="Google Shape;209;g358ea165cf4_0_8"/>
            <p:cNvPicPr preferRelativeResize="0"/>
            <p:nvPr/>
          </p:nvPicPr>
          <p:blipFill rotWithShape="1">
            <a:blip r:embed="rId7">
              <a:alphaModFix/>
            </a:blip>
            <a:srcRect b="15858" l="8710" r="7859" t="2140"/>
            <a:stretch/>
          </p:blipFill>
          <p:spPr>
            <a:xfrm>
              <a:off x="203114" y="203114"/>
              <a:ext cx="502857" cy="4942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Sub_net1.png" id="210" name="Google Shape;210;g358ea165cf4_0_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118804" y="4461360"/>
            <a:ext cx="180644" cy="311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ub_net2.png" id="211" name="Google Shape;211;g358ea165cf4_0_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266170" y="4480375"/>
            <a:ext cx="252035" cy="2424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S2_spectrum_01.png" id="212" name="Google Shape;212;g358ea165cf4_0_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014351" y="6013921"/>
            <a:ext cx="315355" cy="1547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S2_spectrum_01bis.png" id="213" name="Google Shape;213;g358ea165cf4_0_8"/>
          <p:cNvPicPr preferRelativeResize="0"/>
          <p:nvPr/>
        </p:nvPicPr>
        <p:blipFill rotWithShape="1">
          <a:blip r:embed="rId11">
            <a:alphaModFix amt="30000"/>
          </a:blip>
          <a:srcRect b="0" l="0" r="0" t="0"/>
          <a:stretch/>
        </p:blipFill>
        <p:spPr>
          <a:xfrm flipH="1" rot="10800000">
            <a:off x="6014351" y="6117702"/>
            <a:ext cx="315355" cy="1547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oun_175110_cc.pdf" id="214" name="Google Shape;214;g358ea165cf4_0_8"/>
          <p:cNvPicPr preferRelativeResize="0"/>
          <p:nvPr/>
        </p:nvPicPr>
        <p:blipFill rotWithShape="1">
          <a:blip r:embed="rId12">
            <a:alphaModFix amt="41940"/>
          </a:blip>
          <a:srcRect b="0" l="0" r="0" t="0"/>
          <a:stretch/>
        </p:blipFill>
        <p:spPr>
          <a:xfrm>
            <a:off x="6398281" y="5961156"/>
            <a:ext cx="278208" cy="27820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roppedImage.pdf" id="215" name="Google Shape;215;g358ea165cf4_0_8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6996427" y="5299415"/>
            <a:ext cx="808642" cy="348681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g358ea165cf4_0_8"/>
          <p:cNvSpPr txBox="1"/>
          <p:nvPr/>
        </p:nvSpPr>
        <p:spPr>
          <a:xfrm>
            <a:off x="5182703" y="6366990"/>
            <a:ext cx="429300" cy="2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MS data</a:t>
            </a:r>
            <a:endParaRPr/>
          </a:p>
        </p:txBody>
      </p:sp>
      <p:sp>
        <p:nvSpPr>
          <p:cNvPr id="217" name="Google Shape;217;g358ea165cf4_0_8"/>
          <p:cNvSpPr/>
          <p:nvPr/>
        </p:nvSpPr>
        <p:spPr>
          <a:xfrm>
            <a:off x="4021302" y="6343762"/>
            <a:ext cx="893700" cy="348600"/>
          </a:xfrm>
          <a:prstGeom prst="roundRect">
            <a:avLst>
              <a:gd fmla="val 2851" name="adj"/>
            </a:avLst>
          </a:prstGeom>
          <a:solidFill>
            <a:srgbClr val="D5D5D5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mass spectrometry based digitization</a:t>
            </a:r>
            <a:endParaRPr/>
          </a:p>
        </p:txBody>
      </p:sp>
      <p:sp>
        <p:nvSpPr>
          <p:cNvPr id="218" name="Google Shape;218;g358ea165cf4_0_8"/>
          <p:cNvSpPr/>
          <p:nvPr/>
        </p:nvSpPr>
        <p:spPr>
          <a:xfrm>
            <a:off x="5399637" y="5435782"/>
            <a:ext cx="586800" cy="341100"/>
          </a:xfrm>
          <a:prstGeom prst="roundRect">
            <a:avLst>
              <a:gd fmla="val 2298" name="adj"/>
            </a:avLst>
          </a:prstGeom>
          <a:solidFill>
            <a:srgbClr val="D5D5D5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spectral organization</a:t>
            </a:r>
            <a:endParaRPr/>
          </a:p>
        </p:txBody>
      </p:sp>
      <p:sp>
        <p:nvSpPr>
          <p:cNvPr id="219" name="Google Shape;219;g358ea165cf4_0_8"/>
          <p:cNvSpPr txBox="1"/>
          <p:nvPr/>
        </p:nvSpPr>
        <p:spPr>
          <a:xfrm>
            <a:off x="6023516" y="4109608"/>
            <a:ext cx="627300" cy="32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Molecular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networks</a:t>
            </a:r>
            <a:endParaRPr/>
          </a:p>
        </p:txBody>
      </p:sp>
      <p:pic>
        <p:nvPicPr>
          <p:cNvPr descr="noun-fingerprint-3772420.pdf" id="220" name="Google Shape;220;g358ea165cf4_0_8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6283475" y="5201350"/>
            <a:ext cx="199962" cy="262695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g358ea165cf4_0_8"/>
          <p:cNvSpPr txBox="1"/>
          <p:nvPr/>
        </p:nvSpPr>
        <p:spPr>
          <a:xfrm>
            <a:off x="6121796" y="4846795"/>
            <a:ext cx="6519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MEMO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fingerprints</a:t>
            </a:r>
            <a:endParaRPr/>
          </a:p>
        </p:txBody>
      </p:sp>
      <p:sp>
        <p:nvSpPr>
          <p:cNvPr id="222" name="Google Shape;222;g358ea165cf4_0_8"/>
          <p:cNvSpPr txBox="1"/>
          <p:nvPr/>
        </p:nvSpPr>
        <p:spPr>
          <a:xfrm>
            <a:off x="7034424" y="5607876"/>
            <a:ext cx="10305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Chemical structures</a:t>
            </a:r>
            <a:endParaRPr/>
          </a:p>
        </p:txBody>
      </p:sp>
      <p:sp>
        <p:nvSpPr>
          <p:cNvPr id="223" name="Google Shape;223;g358ea165cf4_0_8"/>
          <p:cNvSpPr/>
          <p:nvPr/>
        </p:nvSpPr>
        <p:spPr>
          <a:xfrm>
            <a:off x="6126534" y="6367322"/>
            <a:ext cx="970500" cy="237300"/>
          </a:xfrm>
          <a:prstGeom prst="roundRect">
            <a:avLst>
              <a:gd fmla="val 4196" name="adj"/>
            </a:avLst>
          </a:prstGeom>
          <a:solidFill>
            <a:srgbClr val="D5D5D5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spectral annotation</a:t>
            </a:r>
            <a:endParaRPr/>
          </a:p>
        </p:txBody>
      </p:sp>
      <p:pic>
        <p:nvPicPr>
          <p:cNvPr descr="noun-relational-database-1875885.pdf" id="224" name="Google Shape;224;g358ea165cf4_0_8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6114744" y="2619687"/>
            <a:ext cx="377406" cy="3785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oun-csv-1156851.pdf" id="225" name="Google Shape;225;g358ea165cf4_0_8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5104642" y="2204979"/>
            <a:ext cx="199961" cy="278209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g358ea165cf4_0_8"/>
          <p:cNvSpPr txBox="1"/>
          <p:nvPr/>
        </p:nvSpPr>
        <p:spPr>
          <a:xfrm>
            <a:off x="4974707" y="1908581"/>
            <a:ext cx="694800" cy="29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Sampling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metadata</a:t>
            </a:r>
            <a:endParaRPr/>
          </a:p>
        </p:txBody>
      </p:sp>
      <p:pic>
        <p:nvPicPr>
          <p:cNvPr descr="noun-csv-1156851.pdf" id="227" name="Google Shape;227;g358ea165cf4_0_8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5104642" y="2736600"/>
            <a:ext cx="199961" cy="278209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g358ea165cf4_0_8"/>
          <p:cNvSpPr txBox="1"/>
          <p:nvPr/>
        </p:nvSpPr>
        <p:spPr>
          <a:xfrm>
            <a:off x="4983237" y="3014367"/>
            <a:ext cx="7215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Specimens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metadata</a:t>
            </a:r>
            <a:endParaRPr/>
          </a:p>
        </p:txBody>
      </p:sp>
      <p:pic>
        <p:nvPicPr>
          <p:cNvPr descr="noun-csv-1156851.pdf" id="229" name="Google Shape;229;g358ea165cf4_0_8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5104925" y="3489911"/>
            <a:ext cx="199961" cy="278209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g358ea165cf4_0_8"/>
          <p:cNvSpPr txBox="1"/>
          <p:nvPr/>
        </p:nvSpPr>
        <p:spPr>
          <a:xfrm>
            <a:off x="4989760" y="3767649"/>
            <a:ext cx="6273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Dried Plants &amp; Extracts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metadata</a:t>
            </a:r>
            <a:endParaRPr/>
          </a:p>
        </p:txBody>
      </p:sp>
      <p:sp>
        <p:nvSpPr>
          <p:cNvPr id="231" name="Google Shape;231;g358ea165cf4_0_8"/>
          <p:cNvSpPr/>
          <p:nvPr/>
        </p:nvSpPr>
        <p:spPr>
          <a:xfrm rot="-5400000">
            <a:off x="3988117" y="4374741"/>
            <a:ext cx="1337958" cy="107487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g358ea165cf4_0_8"/>
          <p:cNvSpPr/>
          <p:nvPr/>
        </p:nvSpPr>
        <p:spPr>
          <a:xfrm rot="-5400000">
            <a:off x="6256644" y="5087382"/>
            <a:ext cx="511542" cy="195971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g358ea165cf4_0_8"/>
          <p:cNvSpPr/>
          <p:nvPr/>
        </p:nvSpPr>
        <p:spPr>
          <a:xfrm rot="-5400000">
            <a:off x="6500388" y="3765293"/>
            <a:ext cx="625860" cy="55220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0" y="8236"/>
                </a:lnTo>
                <a:lnTo>
                  <a:pt x="21600" y="8236"/>
                </a:lnTo>
                <a:lnTo>
                  <a:pt x="21600" y="21600"/>
                </a:lnTo>
              </a:path>
            </a:pathLst>
          </a:cu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4" name="Google Shape;234;g358ea165cf4_0_8"/>
          <p:cNvGrpSpPr/>
          <p:nvPr/>
        </p:nvGrpSpPr>
        <p:grpSpPr>
          <a:xfrm>
            <a:off x="7375489" y="2342172"/>
            <a:ext cx="1049261" cy="1564878"/>
            <a:chOff x="0" y="0"/>
            <a:chExt cx="2098521" cy="3129756"/>
          </a:xfrm>
        </p:grpSpPr>
        <p:sp>
          <p:nvSpPr>
            <p:cNvPr id="235" name="Google Shape;235;g358ea165cf4_0_8"/>
            <p:cNvSpPr/>
            <p:nvPr/>
          </p:nvSpPr>
          <p:spPr>
            <a:xfrm>
              <a:off x="0" y="88359"/>
              <a:ext cx="2029200" cy="2949600"/>
            </a:xfrm>
            <a:prstGeom prst="roundRect">
              <a:avLst>
                <a:gd fmla="val 4585" name="adj"/>
              </a:avLst>
            </a:prstGeom>
            <a:solidFill>
              <a:srgbClr val="ED220D"/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6" name="Google Shape;236;g358ea165cf4_0_8"/>
            <p:cNvSpPr txBox="1"/>
            <p:nvPr/>
          </p:nvSpPr>
          <p:spPr>
            <a:xfrm>
              <a:off x="141340" y="1742329"/>
              <a:ext cx="1071000" cy="95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450" lIns="13450" spcFirstLastPara="1" rIns="13450" wrap="square" tIns="13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900" u="none" cap="none" strike="noStrike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rPr>
                <a:t>Swiss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900" u="none" cap="none" strike="noStrike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rPr>
                <a:t>DBGI</a:t>
              </a:r>
              <a:endParaRPr/>
            </a:p>
          </p:txBody>
        </p:sp>
        <p:sp>
          <p:nvSpPr>
            <p:cNvPr id="237" name="Google Shape;237;g358ea165cf4_0_8"/>
            <p:cNvSpPr txBox="1"/>
            <p:nvPr/>
          </p:nvSpPr>
          <p:spPr>
            <a:xfrm>
              <a:off x="132621" y="2438856"/>
              <a:ext cx="1965900" cy="69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450" lIns="13450" spcFirstLastPara="1" rIns="13450" wrap="square" tIns="13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000" u="none" cap="none" strike="noStrike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rPr>
                <a:t>KnowledgeGraph</a:t>
              </a:r>
              <a:endParaRPr b="0" i="0" sz="10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pic>
          <p:nvPicPr>
            <p:cNvPr descr="noun-switzerland-695313-white.pdf" id="238" name="Google Shape;238;g358ea165cf4_0_8"/>
            <p:cNvPicPr preferRelativeResize="0"/>
            <p:nvPr/>
          </p:nvPicPr>
          <p:blipFill rotWithShape="1">
            <a:blip r:embed="rId17">
              <a:alphaModFix/>
            </a:blip>
            <a:srcRect b="0" l="0" r="0" t="0"/>
            <a:stretch/>
          </p:blipFill>
          <p:spPr>
            <a:xfrm>
              <a:off x="1073439" y="1985838"/>
              <a:ext cx="786881" cy="5114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9" name="Google Shape;239;g358ea165cf4_0_8"/>
            <p:cNvSpPr/>
            <p:nvPr/>
          </p:nvSpPr>
          <p:spPr>
            <a:xfrm rot="1688178">
              <a:off x="494533" y="134560"/>
              <a:ext cx="730122" cy="636326"/>
            </a:xfrm>
            <a:custGeom>
              <a:rect b="b" l="l" r="r" t="t"/>
              <a:pathLst>
                <a:path extrusionOk="0" h="21432" w="21600">
                  <a:moveTo>
                    <a:pt x="21600" y="8"/>
                  </a:moveTo>
                  <a:cubicBezTo>
                    <a:pt x="15071" y="-168"/>
                    <a:pt x="8831" y="2844"/>
                    <a:pt x="4694" y="8168"/>
                  </a:cubicBezTo>
                  <a:cubicBezTo>
                    <a:pt x="1779" y="11920"/>
                    <a:pt x="128" y="16585"/>
                    <a:pt x="0" y="21432"/>
                  </a:cubicBezTo>
                </a:path>
              </a:pathLst>
            </a:custGeom>
            <a:noFill/>
            <a:ln cap="flat" cmpd="sng" w="12700">
              <a:solidFill>
                <a:srgbClr val="FFFFFF"/>
              </a:solidFill>
              <a:prstDash val="dot"/>
              <a:miter lim="400000"/>
              <a:headEnd len="sm" w="sm" type="none"/>
              <a:tailEnd len="sm" w="sm" type="none"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g358ea165cf4_0_8"/>
            <p:cNvSpPr/>
            <p:nvPr/>
          </p:nvSpPr>
          <p:spPr>
            <a:xfrm rot="2316304">
              <a:off x="827465" y="478546"/>
              <a:ext cx="293289" cy="819364"/>
            </a:xfrm>
            <a:custGeom>
              <a:rect b="b" l="l" r="r" t="t"/>
              <a:pathLst>
                <a:path extrusionOk="0" h="21217" w="16693">
                  <a:moveTo>
                    <a:pt x="10933" y="0"/>
                  </a:moveTo>
                  <a:cubicBezTo>
                    <a:pt x="-4426" y="5413"/>
                    <a:pt x="-1243" y="13502"/>
                    <a:pt x="6156" y="16481"/>
                  </a:cubicBezTo>
                  <a:cubicBezTo>
                    <a:pt x="6053" y="18357"/>
                    <a:pt x="6196" y="20047"/>
                    <a:pt x="6853" y="20912"/>
                  </a:cubicBezTo>
                  <a:cubicBezTo>
                    <a:pt x="7205" y="21600"/>
                    <a:pt x="9849" y="20972"/>
                    <a:pt x="9495" y="20530"/>
                  </a:cubicBezTo>
                  <a:cubicBezTo>
                    <a:pt x="9277" y="20257"/>
                    <a:pt x="7814" y="19339"/>
                    <a:pt x="7648" y="16469"/>
                  </a:cubicBezTo>
                  <a:cubicBezTo>
                    <a:pt x="10014" y="15780"/>
                    <a:pt x="16336" y="13638"/>
                    <a:pt x="16668" y="10353"/>
                  </a:cubicBezTo>
                  <a:cubicBezTo>
                    <a:pt x="17174" y="5343"/>
                    <a:pt x="9883" y="5481"/>
                    <a:pt x="109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g358ea165cf4_0_8"/>
            <p:cNvSpPr/>
            <p:nvPr/>
          </p:nvSpPr>
          <p:spPr>
            <a:xfrm>
              <a:off x="1317719" y="284606"/>
              <a:ext cx="356400" cy="356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g358ea165cf4_0_8"/>
            <p:cNvSpPr/>
            <p:nvPr/>
          </p:nvSpPr>
          <p:spPr>
            <a:xfrm>
              <a:off x="1317719" y="1399388"/>
              <a:ext cx="163800" cy="163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g358ea165cf4_0_8"/>
            <p:cNvSpPr/>
            <p:nvPr/>
          </p:nvSpPr>
          <p:spPr>
            <a:xfrm>
              <a:off x="764942" y="1558177"/>
              <a:ext cx="187800" cy="187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g358ea165cf4_0_8"/>
            <p:cNvSpPr/>
            <p:nvPr/>
          </p:nvSpPr>
          <p:spPr>
            <a:xfrm>
              <a:off x="198429" y="694544"/>
              <a:ext cx="279600" cy="2796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45" name="Google Shape;245;g358ea165cf4_0_8"/>
            <p:cNvCxnSpPr/>
            <p:nvPr/>
          </p:nvCxnSpPr>
          <p:spPr>
            <a:xfrm>
              <a:off x="454406" y="873079"/>
              <a:ext cx="408300" cy="6900"/>
            </a:xfrm>
            <a:prstGeom prst="straightConnector1">
              <a:avLst/>
            </a:pr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246" name="Google Shape;246;g358ea165cf4_0_8"/>
            <p:cNvCxnSpPr/>
            <p:nvPr/>
          </p:nvCxnSpPr>
          <p:spPr>
            <a:xfrm flipH="1" rot="10800000">
              <a:off x="858460" y="1494333"/>
              <a:ext cx="485100" cy="151500"/>
            </a:xfrm>
            <a:prstGeom prst="straightConnector1">
              <a:avLst/>
            </a:pr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247" name="Google Shape;247;g358ea165cf4_0_8"/>
            <p:cNvCxnSpPr/>
            <p:nvPr/>
          </p:nvCxnSpPr>
          <p:spPr>
            <a:xfrm>
              <a:off x="1070821" y="986601"/>
              <a:ext cx="317700" cy="493500"/>
            </a:xfrm>
            <a:prstGeom prst="straightConnector1">
              <a:avLst/>
            </a:pr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248" name="Google Shape;248;g358ea165cf4_0_8"/>
            <p:cNvCxnSpPr/>
            <p:nvPr/>
          </p:nvCxnSpPr>
          <p:spPr>
            <a:xfrm rot="10800000">
              <a:off x="337661" y="849802"/>
              <a:ext cx="471600" cy="747300"/>
            </a:xfrm>
            <a:prstGeom prst="straightConnector1">
              <a:avLst/>
            </a:prstGeom>
            <a:noFill/>
            <a:ln cap="flat" cmpd="sng" w="25400">
              <a:solidFill>
                <a:srgbClr val="FFFFFF"/>
              </a:solidFill>
              <a:prstDash val="dashDot"/>
              <a:miter lim="400000"/>
              <a:headEnd len="sm" w="sm" type="none"/>
              <a:tailEnd len="sm" w="sm" type="none"/>
            </a:ln>
          </p:spPr>
        </p:cxnSp>
        <p:cxnSp>
          <p:nvCxnSpPr>
            <p:cNvPr id="249" name="Google Shape;249;g358ea165cf4_0_8"/>
            <p:cNvCxnSpPr/>
            <p:nvPr/>
          </p:nvCxnSpPr>
          <p:spPr>
            <a:xfrm flipH="1" rot="10800000">
              <a:off x="865785" y="930000"/>
              <a:ext cx="85500" cy="681000"/>
            </a:xfrm>
            <a:prstGeom prst="straightConnector1">
              <a:avLst/>
            </a:prstGeom>
            <a:noFill/>
            <a:ln cap="rnd" cmpd="sng" w="25400">
              <a:solidFill>
                <a:srgbClr val="FFFFFF"/>
              </a:solidFill>
              <a:prstDash val="dashDot"/>
              <a:round/>
              <a:headEnd len="sm" w="sm" type="none"/>
              <a:tailEnd len="sm" w="sm" type="none"/>
            </a:ln>
          </p:spPr>
        </p:cxnSp>
      </p:grpSp>
      <p:sp>
        <p:nvSpPr>
          <p:cNvPr id="250" name="Google Shape;250;g358ea165cf4_0_8"/>
          <p:cNvSpPr/>
          <p:nvPr/>
        </p:nvSpPr>
        <p:spPr>
          <a:xfrm rot="-5400000">
            <a:off x="6703714" y="1296481"/>
            <a:ext cx="1280016" cy="754596"/>
          </a:xfrm>
          <a:custGeom>
            <a:rect b="b" l="l" r="r" t="t"/>
            <a:pathLst>
              <a:path extrusionOk="0" h="21600" w="2160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</a:path>
            </a:pathLst>
          </a:cu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noun-api-4826338.pdf" id="251" name="Google Shape;251;g358ea165cf4_0_8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8685063" y="3899388"/>
            <a:ext cx="464011" cy="46400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252" name="Google Shape;252;g358ea165cf4_0_8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2943295" y="2309730"/>
            <a:ext cx="252362" cy="328585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g358ea165cf4_0_8"/>
          <p:cNvSpPr txBox="1"/>
          <p:nvPr/>
        </p:nvSpPr>
        <p:spPr>
          <a:xfrm>
            <a:off x="2860333" y="2785529"/>
            <a:ext cx="779400" cy="1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Specimens</a:t>
            </a:r>
            <a:endParaRPr/>
          </a:p>
        </p:txBody>
      </p:sp>
      <p:sp>
        <p:nvSpPr>
          <p:cNvPr id="254" name="Google Shape;254;g358ea165cf4_0_8"/>
          <p:cNvSpPr/>
          <p:nvPr/>
        </p:nvSpPr>
        <p:spPr>
          <a:xfrm rot="2316109">
            <a:off x="3181021" y="2403972"/>
            <a:ext cx="141671" cy="395794"/>
          </a:xfrm>
          <a:custGeom>
            <a:rect b="b" l="l" r="r" t="t"/>
            <a:pathLst>
              <a:path extrusionOk="0" h="21217" w="16693">
                <a:moveTo>
                  <a:pt x="10933" y="0"/>
                </a:moveTo>
                <a:cubicBezTo>
                  <a:pt x="-4426" y="5413"/>
                  <a:pt x="-1243" y="13502"/>
                  <a:pt x="6156" y="16481"/>
                </a:cubicBezTo>
                <a:cubicBezTo>
                  <a:pt x="6053" y="18357"/>
                  <a:pt x="6196" y="20047"/>
                  <a:pt x="6853" y="20912"/>
                </a:cubicBezTo>
                <a:cubicBezTo>
                  <a:pt x="7205" y="21600"/>
                  <a:pt x="9849" y="20972"/>
                  <a:pt x="9495" y="20530"/>
                </a:cubicBezTo>
                <a:cubicBezTo>
                  <a:pt x="9277" y="20257"/>
                  <a:pt x="7814" y="19339"/>
                  <a:pt x="7648" y="16469"/>
                </a:cubicBezTo>
                <a:cubicBezTo>
                  <a:pt x="10014" y="15780"/>
                  <a:pt x="16336" y="13638"/>
                  <a:pt x="16668" y="10353"/>
                </a:cubicBezTo>
                <a:cubicBezTo>
                  <a:pt x="17174" y="5343"/>
                  <a:pt x="9883" y="5481"/>
                  <a:pt x="1093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noun-websearch-4826340.pdf" id="255" name="Google Shape;255;g358ea165cf4_0_8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8676171" y="1810299"/>
            <a:ext cx="468761" cy="470587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g358ea165cf4_0_8"/>
          <p:cNvSpPr/>
          <p:nvPr/>
        </p:nvSpPr>
        <p:spPr>
          <a:xfrm rot="2316796">
            <a:off x="8869779" y="1959240"/>
            <a:ext cx="64198" cy="179271"/>
          </a:xfrm>
          <a:custGeom>
            <a:rect b="b" l="l" r="r" t="t"/>
            <a:pathLst>
              <a:path extrusionOk="0" h="21217" w="16693">
                <a:moveTo>
                  <a:pt x="10933" y="0"/>
                </a:moveTo>
                <a:cubicBezTo>
                  <a:pt x="-4426" y="5413"/>
                  <a:pt x="-1243" y="13502"/>
                  <a:pt x="6156" y="16481"/>
                </a:cubicBezTo>
                <a:cubicBezTo>
                  <a:pt x="6053" y="18357"/>
                  <a:pt x="6196" y="20047"/>
                  <a:pt x="6853" y="20912"/>
                </a:cubicBezTo>
                <a:cubicBezTo>
                  <a:pt x="7205" y="21600"/>
                  <a:pt x="9849" y="20972"/>
                  <a:pt x="9495" y="20530"/>
                </a:cubicBezTo>
                <a:cubicBezTo>
                  <a:pt x="9277" y="20257"/>
                  <a:pt x="7814" y="19339"/>
                  <a:pt x="7648" y="16469"/>
                </a:cubicBezTo>
                <a:cubicBezTo>
                  <a:pt x="10014" y="15780"/>
                  <a:pt x="16336" y="13638"/>
                  <a:pt x="16668" y="10353"/>
                </a:cubicBezTo>
                <a:cubicBezTo>
                  <a:pt x="17174" y="5343"/>
                  <a:pt x="9883" y="5481"/>
                  <a:pt x="1093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g358ea165cf4_0_8"/>
          <p:cNvSpPr txBox="1"/>
          <p:nvPr/>
        </p:nvSpPr>
        <p:spPr>
          <a:xfrm>
            <a:off x="8608174" y="2237181"/>
            <a:ext cx="694800" cy="2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Web interface</a:t>
            </a:r>
            <a:endParaRPr/>
          </a:p>
        </p:txBody>
      </p:sp>
      <p:sp>
        <p:nvSpPr>
          <p:cNvPr id="258" name="Google Shape;258;g358ea165cf4_0_8"/>
          <p:cNvSpPr txBox="1"/>
          <p:nvPr/>
        </p:nvSpPr>
        <p:spPr>
          <a:xfrm>
            <a:off x="8674433" y="4439275"/>
            <a:ext cx="1031700" cy="37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Programmatic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interface</a:t>
            </a:r>
            <a:endParaRPr/>
          </a:p>
        </p:txBody>
      </p:sp>
      <p:pic>
        <p:nvPicPr>
          <p:cNvPr descr="noun-community-4306405.pdf" id="259" name="Google Shape;259;g358ea165cf4_0_8"/>
          <p:cNvPicPr preferRelativeResize="0"/>
          <p:nvPr/>
        </p:nvPicPr>
        <p:blipFill rotWithShape="1">
          <a:blip r:embed="rId21">
            <a:alphaModFix/>
          </a:blip>
          <a:srcRect b="0" l="0" r="0" t="0"/>
          <a:stretch/>
        </p:blipFill>
        <p:spPr>
          <a:xfrm>
            <a:off x="9339900" y="2524587"/>
            <a:ext cx="1281675" cy="1185992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g358ea165cf4_0_8"/>
          <p:cNvSpPr/>
          <p:nvPr/>
        </p:nvSpPr>
        <p:spPr>
          <a:xfrm flipH="1" rot="5400000">
            <a:off x="8782528" y="2321848"/>
            <a:ext cx="189759" cy="681858"/>
          </a:xfrm>
          <a:custGeom>
            <a:rect b="b" l="l" r="r" t="t"/>
            <a:pathLst>
              <a:path extrusionOk="0" h="21600" w="17611">
                <a:moveTo>
                  <a:pt x="5739" y="0"/>
                </a:moveTo>
                <a:cubicBezTo>
                  <a:pt x="21035" y="5676"/>
                  <a:pt x="21600" y="13407"/>
                  <a:pt x="7145" y="19249"/>
                </a:cubicBezTo>
                <a:cubicBezTo>
                  <a:pt x="5050" y="20096"/>
                  <a:pt x="2656" y="20883"/>
                  <a:pt x="0" y="21600"/>
                </a:cubicBezTo>
              </a:path>
            </a:pathLst>
          </a:custGeom>
          <a:noFill/>
          <a:ln cap="flat" cmpd="sng" w="266700">
            <a:solidFill>
              <a:srgbClr val="929292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g358ea165cf4_0_8"/>
          <p:cNvSpPr/>
          <p:nvPr/>
        </p:nvSpPr>
        <p:spPr>
          <a:xfrm rot="5400000">
            <a:off x="8768973" y="3279609"/>
            <a:ext cx="189759" cy="681858"/>
          </a:xfrm>
          <a:custGeom>
            <a:rect b="b" l="l" r="r" t="t"/>
            <a:pathLst>
              <a:path extrusionOk="0" h="21600" w="17611">
                <a:moveTo>
                  <a:pt x="5739" y="0"/>
                </a:moveTo>
                <a:cubicBezTo>
                  <a:pt x="21035" y="5676"/>
                  <a:pt x="21600" y="13407"/>
                  <a:pt x="7145" y="19249"/>
                </a:cubicBezTo>
                <a:cubicBezTo>
                  <a:pt x="5050" y="20096"/>
                  <a:pt x="2656" y="20883"/>
                  <a:pt x="0" y="21600"/>
                </a:cubicBezTo>
              </a:path>
            </a:pathLst>
          </a:custGeom>
          <a:noFill/>
          <a:ln cap="flat" cmpd="sng" w="266700">
            <a:solidFill>
              <a:srgbClr val="929292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g358ea165cf4_0_8"/>
          <p:cNvSpPr/>
          <p:nvPr/>
        </p:nvSpPr>
        <p:spPr>
          <a:xfrm rot="-2700000">
            <a:off x="8361211" y="3457369"/>
            <a:ext cx="320973" cy="156935"/>
          </a:xfrm>
          <a:custGeom>
            <a:rect b="b" l="l" r="r" t="t"/>
            <a:pathLst>
              <a:path extrusionOk="0" h="21600" w="2160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929292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g358ea165cf4_0_8"/>
          <p:cNvSpPr/>
          <p:nvPr/>
        </p:nvSpPr>
        <p:spPr>
          <a:xfrm rot="2700000">
            <a:off x="9066260" y="3472754"/>
            <a:ext cx="320973" cy="156935"/>
          </a:xfrm>
          <a:custGeom>
            <a:rect b="b" l="l" r="r" t="t"/>
            <a:pathLst>
              <a:path extrusionOk="0" h="21600" w="2160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929292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g358ea165cf4_0_8"/>
          <p:cNvSpPr txBox="1"/>
          <p:nvPr/>
        </p:nvSpPr>
        <p:spPr>
          <a:xfrm>
            <a:off x="2535661" y="4497682"/>
            <a:ext cx="871200" cy="37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Dried plants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collections</a:t>
            </a:r>
            <a:endParaRPr/>
          </a:p>
        </p:txBody>
      </p:sp>
      <p:grpSp>
        <p:nvGrpSpPr>
          <p:cNvPr id="265" name="Google Shape;265;g358ea165cf4_0_8"/>
          <p:cNvGrpSpPr/>
          <p:nvPr/>
        </p:nvGrpSpPr>
        <p:grpSpPr>
          <a:xfrm>
            <a:off x="2609969" y="3338002"/>
            <a:ext cx="796822" cy="1100153"/>
            <a:chOff x="0" y="0"/>
            <a:chExt cx="1593644" cy="2200306"/>
          </a:xfrm>
        </p:grpSpPr>
        <p:pic>
          <p:nvPicPr>
            <p:cNvPr descr="noun-garden-1638697.pdf" id="266" name="Google Shape;266;g358ea165cf4_0_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78321" y="316700"/>
              <a:ext cx="995325" cy="9953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7" name="Google Shape;267;g358ea165cf4_0_8"/>
            <p:cNvSpPr/>
            <p:nvPr/>
          </p:nvSpPr>
          <p:spPr>
            <a:xfrm>
              <a:off x="339044" y="0"/>
              <a:ext cx="1254600" cy="1398600"/>
            </a:xfrm>
            <a:prstGeom prst="roundRect">
              <a:avLst>
                <a:gd fmla="val 4589" name="adj"/>
              </a:avLst>
            </a:prstGeom>
            <a:solidFill>
              <a:srgbClr val="000000">
                <a:alpha val="29800"/>
              </a:srgbClr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g358ea165cf4_0_8"/>
            <p:cNvSpPr txBox="1"/>
            <p:nvPr/>
          </p:nvSpPr>
          <p:spPr>
            <a:xfrm>
              <a:off x="380559" y="2087"/>
              <a:ext cx="1038300" cy="28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450" lIns="13450" spcFirstLastPara="1" rIns="13450" wrap="square" tIns="13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700" u="none" cap="none" strike="noStrike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rPr>
                <a:t>Library n</a:t>
              </a:r>
              <a:endParaRPr/>
            </a:p>
          </p:txBody>
        </p:sp>
        <p:sp>
          <p:nvSpPr>
            <p:cNvPr id="269" name="Google Shape;269;g358ea165cf4_0_8"/>
            <p:cNvSpPr/>
            <p:nvPr/>
          </p:nvSpPr>
          <p:spPr>
            <a:xfrm>
              <a:off x="218235" y="272169"/>
              <a:ext cx="1254600" cy="1398600"/>
            </a:xfrm>
            <a:prstGeom prst="roundRect">
              <a:avLst>
                <a:gd fmla="val 4589" name="adj"/>
              </a:avLst>
            </a:prstGeom>
            <a:solidFill>
              <a:srgbClr val="0B3346"/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noun-garden-1638697.pdf" id="270" name="Google Shape;270;g358ea165cf4_0_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57513" y="588869"/>
              <a:ext cx="995325" cy="9953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1" name="Google Shape;271;g358ea165cf4_0_8"/>
            <p:cNvSpPr txBox="1"/>
            <p:nvPr/>
          </p:nvSpPr>
          <p:spPr>
            <a:xfrm>
              <a:off x="259751" y="274256"/>
              <a:ext cx="1038300" cy="28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450" lIns="13450" spcFirstLastPara="1" rIns="13450" wrap="square" tIns="13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700" u="none" cap="none" strike="noStrike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rPr>
                <a:t>Library III</a:t>
              </a:r>
              <a:endParaRPr/>
            </a:p>
          </p:txBody>
        </p:sp>
        <p:sp>
          <p:nvSpPr>
            <p:cNvPr id="272" name="Google Shape;272;g358ea165cf4_0_8"/>
            <p:cNvSpPr/>
            <p:nvPr/>
          </p:nvSpPr>
          <p:spPr>
            <a:xfrm>
              <a:off x="111102" y="548384"/>
              <a:ext cx="1254600" cy="1398600"/>
            </a:xfrm>
            <a:prstGeom prst="roundRect">
              <a:avLst>
                <a:gd fmla="val 4589" name="adj"/>
              </a:avLst>
            </a:prstGeom>
            <a:solidFill>
              <a:srgbClr val="0A8EA4"/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noun-garden-1638697.pdf" id="273" name="Google Shape;273;g358ea165cf4_0_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50379" y="865084"/>
              <a:ext cx="995325" cy="9953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4" name="Google Shape;274;g358ea165cf4_0_8"/>
            <p:cNvSpPr txBox="1"/>
            <p:nvPr/>
          </p:nvSpPr>
          <p:spPr>
            <a:xfrm>
              <a:off x="152618" y="550471"/>
              <a:ext cx="1038300" cy="28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450" lIns="13450" spcFirstLastPara="1" rIns="13450" wrap="square" tIns="13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700" u="none" cap="none" strike="noStrike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rPr>
                <a:t>Library II</a:t>
              </a:r>
              <a:endParaRPr/>
            </a:p>
          </p:txBody>
        </p:sp>
        <p:sp>
          <p:nvSpPr>
            <p:cNvPr id="275" name="Google Shape;275;g358ea165cf4_0_8"/>
            <p:cNvSpPr/>
            <p:nvPr/>
          </p:nvSpPr>
          <p:spPr>
            <a:xfrm>
              <a:off x="0" y="801706"/>
              <a:ext cx="1254600" cy="1398600"/>
            </a:xfrm>
            <a:prstGeom prst="roundRect">
              <a:avLst>
                <a:gd fmla="val 4589" name="adj"/>
              </a:avLst>
            </a:prstGeom>
            <a:solidFill>
              <a:srgbClr val="929000"/>
            </a:solidFill>
            <a:ln>
              <a:noFill/>
            </a:ln>
          </p:spPr>
          <p:txBody>
            <a:bodyPr anchorCtr="0" anchor="ctr" bIns="9225" lIns="9225" spcFirstLastPara="1" rIns="9225" wrap="square" tIns="92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g358ea165cf4_0_8"/>
            <p:cNvSpPr txBox="1"/>
            <p:nvPr/>
          </p:nvSpPr>
          <p:spPr>
            <a:xfrm>
              <a:off x="41515" y="803793"/>
              <a:ext cx="1038300" cy="28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450" lIns="13450" spcFirstLastPara="1" rIns="13450" wrap="square" tIns="1345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700" u="none" cap="none" strike="noStrike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rPr>
                <a:t>Library 1</a:t>
              </a:r>
              <a:endParaRPr/>
            </a:p>
          </p:txBody>
        </p:sp>
        <p:pic>
          <p:nvPicPr>
            <p:cNvPr descr="picking_library.pdf" id="277" name="Google Shape;277;g358ea165cf4_0_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68051" y="1231213"/>
              <a:ext cx="937521" cy="8086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noun-csv-1156851.pdf" id="278" name="Google Shape;278;g358ea165cf4_0_8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4656644" y="830744"/>
            <a:ext cx="199961" cy="278209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g358ea165cf4_0_8"/>
          <p:cNvSpPr txBox="1"/>
          <p:nvPr/>
        </p:nvSpPr>
        <p:spPr>
          <a:xfrm>
            <a:off x="4552320" y="1100773"/>
            <a:ext cx="535500" cy="19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Species list</a:t>
            </a:r>
            <a:endParaRPr/>
          </a:p>
        </p:txBody>
      </p:sp>
      <p:cxnSp>
        <p:nvCxnSpPr>
          <p:cNvPr id="280" name="Google Shape;280;g358ea165cf4_0_8"/>
          <p:cNvCxnSpPr/>
          <p:nvPr/>
        </p:nvCxnSpPr>
        <p:spPr>
          <a:xfrm>
            <a:off x="3732084" y="1028829"/>
            <a:ext cx="785100" cy="0"/>
          </a:xfrm>
          <a:prstGeom prst="straightConnector1">
            <a:avLst/>
          </a:pr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281" name="Google Shape;281;g358ea165cf4_0_8"/>
          <p:cNvSpPr/>
          <p:nvPr/>
        </p:nvSpPr>
        <p:spPr>
          <a:xfrm>
            <a:off x="3996058" y="960038"/>
            <a:ext cx="331500" cy="163500"/>
          </a:xfrm>
          <a:prstGeom prst="roundRect">
            <a:avLst>
              <a:gd fmla="val 6146" name="adj"/>
            </a:avLst>
          </a:prstGeom>
          <a:solidFill>
            <a:srgbClr val="D5D5D5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listing</a:t>
            </a:r>
            <a:endParaRPr/>
          </a:p>
        </p:txBody>
      </p:sp>
      <p:cxnSp>
        <p:nvCxnSpPr>
          <p:cNvPr id="282" name="Google Shape;282;g358ea165cf4_0_8"/>
          <p:cNvCxnSpPr/>
          <p:nvPr/>
        </p:nvCxnSpPr>
        <p:spPr>
          <a:xfrm>
            <a:off x="4998703" y="1028829"/>
            <a:ext cx="785100" cy="0"/>
          </a:xfrm>
          <a:prstGeom prst="straightConnector1">
            <a:avLst/>
          </a:pr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283" name="Google Shape;283;g358ea165cf4_0_8"/>
          <p:cNvSpPr/>
          <p:nvPr/>
        </p:nvSpPr>
        <p:spPr>
          <a:xfrm>
            <a:off x="5150295" y="894531"/>
            <a:ext cx="535200" cy="293400"/>
          </a:xfrm>
          <a:prstGeom prst="roundRect">
            <a:avLst>
              <a:gd fmla="val 6993" name="adj"/>
            </a:avLst>
          </a:prstGeom>
          <a:solidFill>
            <a:srgbClr val="D5D5D5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taxonomic resolving</a:t>
            </a:r>
            <a:endParaRPr/>
          </a:p>
        </p:txBody>
      </p:sp>
      <p:pic>
        <p:nvPicPr>
          <p:cNvPr descr="Image" id="284" name="Google Shape;284;g358ea165cf4_0_8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6056219" y="616555"/>
            <a:ext cx="429312" cy="225735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g358ea165cf4_0_8"/>
          <p:cNvSpPr txBox="1"/>
          <p:nvPr/>
        </p:nvSpPr>
        <p:spPr>
          <a:xfrm>
            <a:off x="5985840" y="1147373"/>
            <a:ext cx="535500" cy="19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Phylogeny</a:t>
            </a:r>
            <a:endParaRPr/>
          </a:p>
        </p:txBody>
      </p:sp>
      <p:sp>
        <p:nvSpPr>
          <p:cNvPr id="286" name="Google Shape;286;g358ea165cf4_0_8"/>
          <p:cNvSpPr/>
          <p:nvPr/>
        </p:nvSpPr>
        <p:spPr>
          <a:xfrm>
            <a:off x="5983150" y="837758"/>
            <a:ext cx="69282" cy="124038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98" y="21600"/>
                </a:lnTo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17950" lIns="17950" spcFirstLastPara="1" rIns="17950" wrap="square" tIns="179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g358ea165cf4_0_8"/>
          <p:cNvSpPr/>
          <p:nvPr/>
        </p:nvSpPr>
        <p:spPr>
          <a:xfrm>
            <a:off x="5994924" y="910127"/>
            <a:ext cx="125604" cy="124038"/>
          </a:xfrm>
          <a:custGeom>
            <a:rect b="b" l="l" r="r" t="t"/>
            <a:pathLst>
              <a:path extrusionOk="0" h="21600" w="21600">
                <a:moveTo>
                  <a:pt x="9683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17950" lIns="17950" spcFirstLastPara="1" rIns="17950" wrap="square" tIns="179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g358ea165cf4_0_8"/>
          <p:cNvSpPr/>
          <p:nvPr/>
        </p:nvSpPr>
        <p:spPr>
          <a:xfrm>
            <a:off x="5998037" y="984538"/>
            <a:ext cx="190566" cy="124038"/>
          </a:xfrm>
          <a:custGeom>
            <a:rect b="b" l="l" r="r" t="t"/>
            <a:pathLst>
              <a:path extrusionOk="0" h="21600" w="21600">
                <a:moveTo>
                  <a:pt x="13745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17950" lIns="17950" spcFirstLastPara="1" rIns="17950" wrap="square" tIns="179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g358ea165cf4_0_8"/>
          <p:cNvSpPr/>
          <p:nvPr/>
        </p:nvSpPr>
        <p:spPr>
          <a:xfrm>
            <a:off x="5980037" y="800407"/>
            <a:ext cx="34200" cy="320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7950" lIns="17950" spcFirstLastPara="1" rIns="17950" wrap="square" tIns="179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eaf1_black.pdf" id="290" name="Google Shape;290;g358ea165cf4_0_8"/>
          <p:cNvPicPr preferRelativeResize="0"/>
          <p:nvPr/>
        </p:nvPicPr>
        <p:blipFill rotWithShape="1">
          <a:blip r:embed="rId23">
            <a:alphaModFix/>
          </a:blip>
          <a:srcRect b="0" l="0" r="0" t="0"/>
          <a:stretch/>
        </p:blipFill>
        <p:spPr>
          <a:xfrm>
            <a:off x="5918454" y="984819"/>
            <a:ext cx="53445" cy="615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eaf1_blue.pdf" id="291" name="Google Shape;291;g358ea165cf4_0_8"/>
          <p:cNvPicPr preferRelativeResize="0"/>
          <p:nvPr/>
        </p:nvPicPr>
        <p:blipFill rotWithShape="1">
          <a:blip r:embed="rId24">
            <a:alphaModFix/>
          </a:blip>
          <a:srcRect b="0" l="0" r="0" t="0"/>
          <a:stretch/>
        </p:blipFill>
        <p:spPr>
          <a:xfrm rot="90537">
            <a:off x="5910037" y="798074"/>
            <a:ext cx="71259" cy="821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eaf2_green.pdf" id="292" name="Google Shape;292;g358ea165cf4_0_8"/>
          <p:cNvPicPr preferRelativeResize="0"/>
          <p:nvPr/>
        </p:nvPicPr>
        <p:blipFill rotWithShape="1">
          <a:blip r:embed="rId25">
            <a:alphaModFix/>
          </a:blip>
          <a:srcRect b="0" l="0" r="0" t="0"/>
          <a:stretch/>
        </p:blipFill>
        <p:spPr>
          <a:xfrm rot="6676229">
            <a:off x="5905070" y="909537"/>
            <a:ext cx="87353" cy="376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hiz_brown.pdf" id="293" name="Google Shape;293;g358ea165cf4_0_8"/>
          <p:cNvPicPr preferRelativeResize="0"/>
          <p:nvPr/>
        </p:nvPicPr>
        <p:blipFill rotWithShape="1">
          <a:blip r:embed="rId26">
            <a:alphaModFix/>
          </a:blip>
          <a:srcRect b="0" l="0" r="0" t="0"/>
          <a:stretch/>
        </p:blipFill>
        <p:spPr>
          <a:xfrm>
            <a:off x="5907687" y="1065454"/>
            <a:ext cx="96964" cy="771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294" name="Google Shape;294;g358ea165cf4_0_8"/>
          <p:cNvPicPr preferRelativeResize="0"/>
          <p:nvPr/>
        </p:nvPicPr>
        <p:blipFill rotWithShape="1">
          <a:blip r:embed="rId27">
            <a:alphaModFix/>
          </a:blip>
          <a:srcRect b="0" l="0" r="0" t="0"/>
          <a:stretch/>
        </p:blipFill>
        <p:spPr>
          <a:xfrm>
            <a:off x="6225769" y="908231"/>
            <a:ext cx="651907" cy="227410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g358ea165cf4_0_8"/>
          <p:cNvSpPr/>
          <p:nvPr/>
        </p:nvSpPr>
        <p:spPr>
          <a:xfrm rot="5400000">
            <a:off x="3149406" y="-495274"/>
            <a:ext cx="207600" cy="1522500"/>
          </a:xfrm>
          <a:prstGeom prst="rect">
            <a:avLst/>
          </a:prstGeom>
          <a:solidFill>
            <a:srgbClr val="000000">
              <a:alpha val="10200"/>
            </a:srgbClr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g358ea165cf4_0_8"/>
          <p:cNvSpPr txBox="1"/>
          <p:nvPr/>
        </p:nvSpPr>
        <p:spPr>
          <a:xfrm>
            <a:off x="2657989" y="157090"/>
            <a:ext cx="1197600" cy="21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physical objects</a:t>
            </a:r>
            <a:endParaRPr/>
          </a:p>
        </p:txBody>
      </p:sp>
      <p:sp>
        <p:nvSpPr>
          <p:cNvPr id="297" name="Google Shape;297;g358ea165cf4_0_8"/>
          <p:cNvSpPr/>
          <p:nvPr/>
        </p:nvSpPr>
        <p:spPr>
          <a:xfrm rot="5400000">
            <a:off x="2892610" y="5498306"/>
            <a:ext cx="1739070" cy="165132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  <a:lnTo>
                  <a:pt x="21600" y="21162"/>
                </a:lnTo>
              </a:path>
            </a:pathLst>
          </a:cu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g358ea165cf4_0_8"/>
          <p:cNvSpPr/>
          <p:nvPr/>
        </p:nvSpPr>
        <p:spPr>
          <a:xfrm>
            <a:off x="3564858" y="3523618"/>
            <a:ext cx="627300" cy="210900"/>
          </a:xfrm>
          <a:prstGeom prst="roundRect">
            <a:avLst>
              <a:gd fmla="val 5718" name="adj"/>
            </a:avLst>
          </a:prstGeom>
          <a:solidFill>
            <a:srgbClr val="D5D5D5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conservation</a:t>
            </a:r>
            <a:endParaRPr/>
          </a:p>
        </p:txBody>
      </p:sp>
      <p:sp>
        <p:nvSpPr>
          <p:cNvPr id="299" name="Google Shape;299;g358ea165cf4_0_8"/>
          <p:cNvSpPr/>
          <p:nvPr/>
        </p:nvSpPr>
        <p:spPr>
          <a:xfrm>
            <a:off x="3590258" y="5484494"/>
            <a:ext cx="586800" cy="193200"/>
          </a:xfrm>
          <a:prstGeom prst="roundRect">
            <a:avLst>
              <a:gd fmla="val 5838" name="adj"/>
            </a:avLst>
          </a:prstGeom>
          <a:solidFill>
            <a:srgbClr val="D5D5D5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extraction</a:t>
            </a:r>
            <a:endParaRPr/>
          </a:p>
        </p:txBody>
      </p:sp>
      <p:sp>
        <p:nvSpPr>
          <p:cNvPr id="300" name="Google Shape;300;g358ea165cf4_0_8"/>
          <p:cNvSpPr/>
          <p:nvPr/>
        </p:nvSpPr>
        <p:spPr>
          <a:xfrm rot="-5400000">
            <a:off x="5747523" y="1975497"/>
            <a:ext cx="186732" cy="940086"/>
          </a:xfrm>
          <a:custGeom>
            <a:rect b="b" l="l" r="r" t="t"/>
            <a:pathLst>
              <a:path extrusionOk="0" h="21600" w="2160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</a:path>
            </a:pathLst>
          </a:cu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1" name="Google Shape;301;g358ea165cf4_0_8"/>
          <p:cNvCxnSpPr/>
          <p:nvPr/>
        </p:nvCxnSpPr>
        <p:spPr>
          <a:xfrm>
            <a:off x="5344038" y="2874325"/>
            <a:ext cx="651900" cy="0"/>
          </a:xfrm>
          <a:prstGeom prst="straightConnector1">
            <a:avLst/>
          </a:pr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302" name="Google Shape;302;g358ea165cf4_0_8"/>
          <p:cNvSpPr/>
          <p:nvPr/>
        </p:nvSpPr>
        <p:spPr>
          <a:xfrm rot="-5400000">
            <a:off x="5645426" y="2979460"/>
            <a:ext cx="429084" cy="940086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g358ea165cf4_0_8"/>
          <p:cNvSpPr/>
          <p:nvPr/>
        </p:nvSpPr>
        <p:spPr>
          <a:xfrm rot="8100000">
            <a:off x="9085306" y="2663651"/>
            <a:ext cx="320973" cy="156935"/>
          </a:xfrm>
          <a:custGeom>
            <a:rect b="b" l="l" r="r" t="t"/>
            <a:pathLst>
              <a:path extrusionOk="0" h="21600" w="2160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929292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4" name="Google Shape;304;g358ea165cf4_0_8"/>
          <p:cNvCxnSpPr/>
          <p:nvPr/>
        </p:nvCxnSpPr>
        <p:spPr>
          <a:xfrm>
            <a:off x="6627236" y="2861625"/>
            <a:ext cx="627300" cy="0"/>
          </a:xfrm>
          <a:prstGeom prst="straightConnector1">
            <a:avLst/>
          </a:pr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305" name="Google Shape;305;g358ea165cf4_0_8"/>
          <p:cNvSpPr/>
          <p:nvPr/>
        </p:nvSpPr>
        <p:spPr>
          <a:xfrm>
            <a:off x="7836305" y="4016326"/>
            <a:ext cx="98280" cy="1517346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</a:path>
            </a:pathLst>
          </a:cu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g358ea165cf4_0_8"/>
          <p:cNvSpPr/>
          <p:nvPr/>
        </p:nvSpPr>
        <p:spPr>
          <a:xfrm>
            <a:off x="6563489" y="4015431"/>
            <a:ext cx="899640" cy="937170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</a:path>
            </a:pathLst>
          </a:cu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g358ea165cf4_0_8"/>
          <p:cNvSpPr/>
          <p:nvPr/>
        </p:nvSpPr>
        <p:spPr>
          <a:xfrm>
            <a:off x="4327565" y="2748093"/>
            <a:ext cx="535200" cy="278100"/>
          </a:xfrm>
          <a:prstGeom prst="roundRect">
            <a:avLst>
              <a:gd fmla="val 4169" name="adj"/>
            </a:avLst>
          </a:prstGeom>
          <a:solidFill>
            <a:srgbClr val="D5D5D5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metadata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collection</a:t>
            </a:r>
            <a:endParaRPr/>
          </a:p>
        </p:txBody>
      </p:sp>
      <p:sp>
        <p:nvSpPr>
          <p:cNvPr id="308" name="Google Shape;308;g358ea165cf4_0_8"/>
          <p:cNvSpPr/>
          <p:nvPr/>
        </p:nvSpPr>
        <p:spPr>
          <a:xfrm>
            <a:off x="4327565" y="3501000"/>
            <a:ext cx="535200" cy="278100"/>
          </a:xfrm>
          <a:prstGeom prst="roundRect">
            <a:avLst>
              <a:gd fmla="val 4169" name="adj"/>
            </a:avLst>
          </a:prstGeom>
          <a:solidFill>
            <a:srgbClr val="D5D5D5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metadata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collection</a:t>
            </a:r>
            <a:endParaRPr/>
          </a:p>
        </p:txBody>
      </p:sp>
      <p:sp>
        <p:nvSpPr>
          <p:cNvPr id="309" name="Google Shape;309;g358ea165cf4_0_8"/>
          <p:cNvSpPr/>
          <p:nvPr/>
        </p:nvSpPr>
        <p:spPr>
          <a:xfrm>
            <a:off x="4327565" y="5441928"/>
            <a:ext cx="535200" cy="278100"/>
          </a:xfrm>
          <a:prstGeom prst="roundRect">
            <a:avLst>
              <a:gd fmla="val 4169" name="adj"/>
            </a:avLst>
          </a:prstGeom>
          <a:solidFill>
            <a:srgbClr val="D5D5D5"/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metadata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collection</a:t>
            </a:r>
            <a:endParaRPr/>
          </a:p>
        </p:txBody>
      </p:sp>
      <p:pic>
        <p:nvPicPr>
          <p:cNvPr descr="lotus_simple.pdf" id="310" name="Google Shape;310;g358ea165cf4_0_8"/>
          <p:cNvPicPr preferRelativeResize="0"/>
          <p:nvPr/>
        </p:nvPicPr>
        <p:blipFill rotWithShape="1">
          <a:blip r:embed="rId28">
            <a:alphaModFix/>
          </a:blip>
          <a:srcRect b="0" l="0" r="0" t="0"/>
          <a:stretch/>
        </p:blipFill>
        <p:spPr>
          <a:xfrm>
            <a:off x="6803065" y="5902249"/>
            <a:ext cx="349379" cy="319373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g358ea165cf4_0_8"/>
          <p:cNvSpPr txBox="1"/>
          <p:nvPr/>
        </p:nvSpPr>
        <p:spPr>
          <a:xfrm>
            <a:off x="9985930" y="1773081"/>
            <a:ext cx="1990200" cy="86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Users community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Researchers, botanists, curators, public etc.</a:t>
            </a:r>
            <a:endParaRPr/>
          </a:p>
        </p:txBody>
      </p:sp>
      <p:pic>
        <p:nvPicPr>
          <p:cNvPr descr="Image" id="312" name="Google Shape;312;g358ea165cf4_0_8"/>
          <p:cNvPicPr preferRelativeResize="0"/>
          <p:nvPr/>
        </p:nvPicPr>
        <p:blipFill rotWithShape="1">
          <a:blip r:embed="rId29">
            <a:alphaModFix/>
          </a:blip>
          <a:srcRect b="0" l="0" r="0" t="0"/>
          <a:stretch/>
        </p:blipFill>
        <p:spPr>
          <a:xfrm>
            <a:off x="8287188" y="5606352"/>
            <a:ext cx="579967" cy="579967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g358ea165cf4_0_8"/>
          <p:cNvSpPr/>
          <p:nvPr/>
        </p:nvSpPr>
        <p:spPr>
          <a:xfrm rot="10800000">
            <a:off x="8163710" y="4015447"/>
            <a:ext cx="456192" cy="1643598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0" y="8236"/>
                </a:lnTo>
                <a:lnTo>
                  <a:pt x="21600" y="8236"/>
                </a:lnTo>
                <a:lnTo>
                  <a:pt x="21600" y="21600"/>
                </a:lnTo>
              </a:path>
            </a:pathLst>
          </a:cu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g358ea165cf4_0_8"/>
          <p:cNvSpPr txBox="1"/>
          <p:nvPr/>
        </p:nvSpPr>
        <p:spPr>
          <a:xfrm>
            <a:off x="8418724" y="6179376"/>
            <a:ext cx="531600" cy="3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ChEBI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Ontology</a:t>
            </a:r>
            <a:endParaRPr/>
          </a:p>
        </p:txBody>
      </p:sp>
      <p:pic>
        <p:nvPicPr>
          <p:cNvPr descr="noun-ontology-78152.pdf" id="315" name="Google Shape;315;g358ea165cf4_0_8"/>
          <p:cNvPicPr preferRelativeResize="0"/>
          <p:nvPr/>
        </p:nvPicPr>
        <p:blipFill rotWithShape="1">
          <a:blip r:embed="rId30">
            <a:alphaModFix/>
          </a:blip>
          <a:srcRect b="0" l="0" r="0" t="0"/>
          <a:stretch/>
        </p:blipFill>
        <p:spPr>
          <a:xfrm>
            <a:off x="8018831" y="441083"/>
            <a:ext cx="278203" cy="27821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g358ea165cf4_0_8"/>
          <p:cNvSpPr/>
          <p:nvPr/>
        </p:nvSpPr>
        <p:spPr>
          <a:xfrm>
            <a:off x="7892710" y="1063241"/>
            <a:ext cx="316170" cy="1250532"/>
          </a:xfrm>
          <a:custGeom>
            <a:rect b="b" l="l" r="r" t="t"/>
            <a:pathLst>
              <a:path extrusionOk="0" h="21600" w="21600">
                <a:moveTo>
                  <a:pt x="21600" y="0"/>
                </a:moveTo>
                <a:lnTo>
                  <a:pt x="21600" y="8236"/>
                </a:lnTo>
                <a:lnTo>
                  <a:pt x="0" y="8236"/>
                </a:lnTo>
                <a:lnTo>
                  <a:pt x="0" y="21600"/>
                </a:lnTo>
              </a:path>
            </a:pathLst>
          </a:cu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g358ea165cf4_0_8"/>
          <p:cNvSpPr txBox="1"/>
          <p:nvPr/>
        </p:nvSpPr>
        <p:spPr>
          <a:xfrm>
            <a:off x="7942916" y="734666"/>
            <a:ext cx="531600" cy="3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Plant Traits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Ontology</a:t>
            </a:r>
            <a:endParaRPr/>
          </a:p>
        </p:txBody>
      </p:sp>
      <p:pic>
        <p:nvPicPr>
          <p:cNvPr descr="Image" id="318" name="Google Shape;318;g358ea165cf4_0_8"/>
          <p:cNvPicPr preferRelativeResize="0"/>
          <p:nvPr/>
        </p:nvPicPr>
        <p:blipFill rotWithShape="1">
          <a:blip r:embed="rId31">
            <a:alphaModFix/>
          </a:blip>
          <a:srcRect b="0" l="0" r="0" t="0"/>
          <a:stretch/>
        </p:blipFill>
        <p:spPr>
          <a:xfrm>
            <a:off x="8552862" y="729266"/>
            <a:ext cx="586752" cy="414852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g358ea165cf4_0_8"/>
          <p:cNvSpPr/>
          <p:nvPr/>
        </p:nvSpPr>
        <p:spPr>
          <a:xfrm>
            <a:off x="8088119" y="1213591"/>
            <a:ext cx="748278" cy="1100196"/>
          </a:xfrm>
          <a:custGeom>
            <a:rect b="b" l="l" r="r" t="t"/>
            <a:pathLst>
              <a:path extrusionOk="0" h="21600" w="21600">
                <a:moveTo>
                  <a:pt x="21600" y="0"/>
                </a:moveTo>
                <a:lnTo>
                  <a:pt x="21600" y="8236"/>
                </a:lnTo>
                <a:lnTo>
                  <a:pt x="0" y="8236"/>
                </a:lnTo>
                <a:lnTo>
                  <a:pt x="0" y="21600"/>
                </a:lnTo>
              </a:path>
            </a:pathLst>
          </a:custGeom>
          <a:noFill/>
          <a:ln cap="flat" cmpd="sng" w="25400">
            <a:solidFill>
              <a:srgbClr val="5E5E5E"/>
            </a:solidFill>
            <a:prstDash val="solid"/>
            <a:miter lim="400000"/>
            <a:headEnd len="sm" w="sm" type="none"/>
            <a:tailEnd len="med" w="med" type="triangle"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g358ea165cf4_0_8"/>
          <p:cNvSpPr/>
          <p:nvPr/>
        </p:nvSpPr>
        <p:spPr>
          <a:xfrm rot="5400000">
            <a:off x="6709574" y="-2227024"/>
            <a:ext cx="207600" cy="4986000"/>
          </a:xfrm>
          <a:prstGeom prst="rect">
            <a:avLst/>
          </a:prstGeom>
          <a:solidFill>
            <a:srgbClr val="000000">
              <a:alpha val="10200"/>
            </a:srgbClr>
          </a:solidFill>
          <a:ln>
            <a:noFill/>
          </a:ln>
        </p:spPr>
        <p:txBody>
          <a:bodyPr anchorCtr="0" anchor="ctr" bIns="9225" lIns="9225" spcFirstLastPara="1" rIns="9225" wrap="square" tIns="92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Google Shape;321;g358ea165cf4_0_8"/>
          <p:cNvSpPr txBox="1"/>
          <p:nvPr/>
        </p:nvSpPr>
        <p:spPr>
          <a:xfrm>
            <a:off x="6233222" y="158931"/>
            <a:ext cx="1398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digital objects</a:t>
            </a:r>
            <a:endParaRPr/>
          </a:p>
        </p:txBody>
      </p:sp>
      <p:sp>
        <p:nvSpPr>
          <p:cNvPr id="322" name="Google Shape;322;g358ea165cf4_0_8"/>
          <p:cNvSpPr txBox="1"/>
          <p:nvPr/>
        </p:nvSpPr>
        <p:spPr>
          <a:xfrm>
            <a:off x="5792436" y="2997152"/>
            <a:ext cx="1143300" cy="20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Postgres Relational DB </a:t>
            </a:r>
            <a:endParaRPr/>
          </a:p>
        </p:txBody>
      </p:sp>
      <p:pic>
        <p:nvPicPr>
          <p:cNvPr descr="Image" id="323" name="Google Shape;323;g358ea165cf4_0_8"/>
          <p:cNvPicPr preferRelativeResize="0"/>
          <p:nvPr/>
        </p:nvPicPr>
        <p:blipFill rotWithShape="1">
          <a:blip r:embed="rId32">
            <a:alphaModFix/>
          </a:blip>
          <a:srcRect b="0" l="23419" r="23414" t="0"/>
          <a:stretch/>
        </p:blipFill>
        <p:spPr>
          <a:xfrm>
            <a:off x="6722133" y="2281156"/>
            <a:ext cx="429357" cy="421973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g358ea165cf4_0_8"/>
          <p:cNvSpPr txBox="1"/>
          <p:nvPr/>
        </p:nvSpPr>
        <p:spPr>
          <a:xfrm>
            <a:off x="6736590" y="1980344"/>
            <a:ext cx="721500" cy="27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450" lIns="13450" spcFirstLastPara="1" rIns="13450" wrap="square" tIns="13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Nocode Interface</a:t>
            </a:r>
            <a:endParaRPr/>
          </a:p>
        </p:txBody>
      </p:sp>
      <p:pic>
        <p:nvPicPr>
          <p:cNvPr id="325" name="Google Shape;325;g358ea165cf4_0_8">
            <a:hlinkClick r:id="rId33"/>
          </p:cNvPr>
          <p:cNvPicPr preferRelativeResize="0"/>
          <p:nvPr/>
        </p:nvPicPr>
        <p:blipFill>
          <a:blip r:embed="rId34">
            <a:alphaModFix/>
          </a:blip>
          <a:stretch>
            <a:fillRect/>
          </a:stretch>
        </p:blipFill>
        <p:spPr>
          <a:xfrm>
            <a:off x="9488775" y="880825"/>
            <a:ext cx="1030500" cy="984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g358ea165cf4_0_8">
            <a:hlinkClick r:id="rId35"/>
          </p:cNvPr>
          <p:cNvPicPr preferRelativeResize="0"/>
          <p:nvPr/>
        </p:nvPicPr>
        <p:blipFill>
          <a:blip r:embed="rId36">
            <a:alphaModFix/>
          </a:blip>
          <a:stretch>
            <a:fillRect/>
          </a:stretch>
        </p:blipFill>
        <p:spPr>
          <a:xfrm>
            <a:off x="9663100" y="184750"/>
            <a:ext cx="681851" cy="662444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g358ea165cf4_0_8"/>
          <p:cNvSpPr txBox="1"/>
          <p:nvPr/>
        </p:nvSpPr>
        <p:spPr>
          <a:xfrm>
            <a:off x="8940400" y="618325"/>
            <a:ext cx="694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</a:rPr>
              <a:t>🔍</a:t>
            </a:r>
            <a:endParaRPr sz="2800">
              <a:solidFill>
                <a:schemeClr val="dk1"/>
              </a:solidFill>
            </a:endParaRPr>
          </a:p>
        </p:txBody>
      </p:sp>
      <p:pic>
        <p:nvPicPr>
          <p:cNvPr id="328" name="Google Shape;328;g358ea165cf4_0_8">
            <a:hlinkClick r:id="rId37"/>
          </p:cNvPr>
          <p:cNvPicPr preferRelativeResize="0"/>
          <p:nvPr/>
        </p:nvPicPr>
        <p:blipFill>
          <a:blip r:embed="rId38">
            <a:alphaModFix/>
          </a:blip>
          <a:stretch>
            <a:fillRect/>
          </a:stretch>
        </p:blipFill>
        <p:spPr>
          <a:xfrm>
            <a:off x="739125" y="524800"/>
            <a:ext cx="1281600" cy="1281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g358ea165cf4_0_8"/>
          <p:cNvSpPr/>
          <p:nvPr/>
        </p:nvSpPr>
        <p:spPr>
          <a:xfrm>
            <a:off x="9536625" y="95975"/>
            <a:ext cx="1030500" cy="1643600"/>
          </a:xfrm>
          <a:prstGeom prst="flowChartProcess">
            <a:avLst/>
          </a:prstGeom>
          <a:noFill/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g358ea165cf4_0_8"/>
          <p:cNvSpPr txBox="1"/>
          <p:nvPr/>
        </p:nvSpPr>
        <p:spPr>
          <a:xfrm>
            <a:off x="5382950" y="3791188"/>
            <a:ext cx="694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</a:rPr>
              <a:t>🔍</a:t>
            </a:r>
            <a:endParaRPr sz="2800">
              <a:solidFill>
                <a:schemeClr val="dk1"/>
              </a:solidFill>
            </a:endParaRPr>
          </a:p>
        </p:txBody>
      </p:sp>
      <p:sp>
        <p:nvSpPr>
          <p:cNvPr id="331" name="Google Shape;331;g358ea165cf4_0_8"/>
          <p:cNvSpPr txBox="1"/>
          <p:nvPr/>
        </p:nvSpPr>
        <p:spPr>
          <a:xfrm>
            <a:off x="3802738" y="2328200"/>
            <a:ext cx="694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</a:rPr>
              <a:t>🔍</a:t>
            </a:r>
            <a:endParaRPr sz="2800">
              <a:solidFill>
                <a:schemeClr val="dk1"/>
              </a:solidFill>
            </a:endParaRPr>
          </a:p>
        </p:txBody>
      </p:sp>
      <p:sp>
        <p:nvSpPr>
          <p:cNvPr id="332" name="Google Shape;332;g358ea165cf4_0_8"/>
          <p:cNvSpPr txBox="1"/>
          <p:nvPr/>
        </p:nvSpPr>
        <p:spPr>
          <a:xfrm>
            <a:off x="4494138" y="2985163"/>
            <a:ext cx="694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</a:rPr>
              <a:t>🔍</a:t>
            </a:r>
            <a:endParaRPr sz="2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3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3"/>
          <p:cNvSpPr txBox="1"/>
          <p:nvPr>
            <p:ph type="title"/>
          </p:nvPr>
        </p:nvSpPr>
        <p:spPr>
          <a:xfrm>
            <a:off x="838200" y="451381"/>
            <a:ext cx="10512552" cy="40665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Play"/>
              <a:buNone/>
            </a:pPr>
            <a:r>
              <a:rPr lang="en-US" sz="6600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rPr>
              <a:t>Setting up the collection protocol</a:t>
            </a:r>
            <a:endParaRPr/>
          </a:p>
        </p:txBody>
      </p:sp>
      <p:sp>
        <p:nvSpPr>
          <p:cNvPr id="339" name="Google Shape;339;p3"/>
          <p:cNvSpPr/>
          <p:nvPr/>
        </p:nvSpPr>
        <p:spPr>
          <a:xfrm>
            <a:off x="838200" y="4718595"/>
            <a:ext cx="5410200" cy="18288"/>
          </a:xfrm>
          <a:custGeom>
            <a:rect b="b" l="l" r="r" t="t"/>
            <a:pathLst>
              <a:path extrusionOk="0" fill="none" h="18288" w="541020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extrusionOk="0" h="18288" w="541020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412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p3"/>
          <p:cNvSpPr txBox="1"/>
          <p:nvPr/>
        </p:nvSpPr>
        <p:spPr>
          <a:xfrm>
            <a:off x="838200" y="4885875"/>
            <a:ext cx="10218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From specimen to sample with taxonomy and geolocation</a:t>
            </a:r>
            <a:endParaRPr sz="2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Google Shape;34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67465" y="0"/>
            <a:ext cx="6667289" cy="6951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63814" y="4267401"/>
            <a:ext cx="1633986" cy="1758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33891" y="5783286"/>
            <a:ext cx="2563909" cy="1074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076153" y="2051476"/>
            <a:ext cx="2372499" cy="1581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hèm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hèm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2024-11-11T08:05:18Z</dcterms:created>
  <dc:creator>COEN Heloise</dc:creator>
</cp:coreProperties>
</file>